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312" r:id="rId2"/>
    <p:sldId id="286" r:id="rId3"/>
    <p:sldId id="348" r:id="rId4"/>
    <p:sldId id="349" r:id="rId5"/>
    <p:sldId id="258" r:id="rId6"/>
    <p:sldId id="290" r:id="rId7"/>
    <p:sldId id="259" r:id="rId8"/>
    <p:sldId id="333" r:id="rId9"/>
    <p:sldId id="352" r:id="rId10"/>
    <p:sldId id="293" r:id="rId11"/>
    <p:sldId id="295" r:id="rId12"/>
    <p:sldId id="351" r:id="rId13"/>
    <p:sldId id="350" r:id="rId14"/>
    <p:sldId id="343"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a:srgbClr val="663300"/>
    <a:srgbClr val="996633"/>
    <a:srgbClr val="4D4D4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4" autoAdjust="0"/>
    <p:restoredTop sz="85353" autoAdjust="0"/>
  </p:normalViewPr>
  <p:slideViewPr>
    <p:cSldViewPr snapToGrid="0">
      <p:cViewPr varScale="1">
        <p:scale>
          <a:sx n="61" d="100"/>
          <a:sy n="61" d="100"/>
        </p:scale>
        <p:origin x="1098" y="78"/>
      </p:cViewPr>
      <p:guideLst/>
    </p:cSldViewPr>
  </p:slideViewPr>
  <p:notesTextViewPr>
    <p:cViewPr>
      <p:scale>
        <a:sx n="1" d="1"/>
        <a:sy n="1" d="1"/>
      </p:scale>
      <p:origin x="0" y="0"/>
    </p:cViewPr>
  </p:notesTextViewPr>
  <p:sorterViewPr>
    <p:cViewPr>
      <p:scale>
        <a:sx n="86" d="100"/>
        <a:sy n="8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D1155C-5E3D-4B9E-8368-7BF37DA94DA1}" type="datetimeFigureOut">
              <a:rPr lang="en-US" smtClean="0"/>
              <a:t>10/10/2020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174AA0-F9E8-46BF-8B04-6F887D4D38EF}" type="slidenum">
              <a:rPr lang="en-US" smtClean="0"/>
              <a:t>‹#›</a:t>
            </a:fld>
            <a:endParaRPr lang="en-US"/>
          </a:p>
        </p:txBody>
      </p:sp>
    </p:spTree>
    <p:extLst>
      <p:ext uri="{BB962C8B-B14F-4D97-AF65-F5344CB8AC3E}">
        <p14:creationId xmlns:p14="http://schemas.microsoft.com/office/powerpoint/2010/main" val="36925190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cdc.gov/violenceprevention/acestudy/"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www.cdc.gov/violenceprevention/acestudy/publications.html"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174AA0-F9E8-46BF-8B04-6F887D4D38EF}" type="slidenum">
              <a:rPr lang="en-US" smtClean="0"/>
              <a:t>1</a:t>
            </a:fld>
            <a:endParaRPr lang="en-US"/>
          </a:p>
        </p:txBody>
      </p:sp>
    </p:spTree>
    <p:extLst>
      <p:ext uri="{BB962C8B-B14F-4D97-AF65-F5344CB8AC3E}">
        <p14:creationId xmlns:p14="http://schemas.microsoft.com/office/powerpoint/2010/main" val="30318932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Building a movement!  </a:t>
            </a:r>
          </a:p>
        </p:txBody>
      </p:sp>
      <p:sp>
        <p:nvSpPr>
          <p:cNvPr id="4" name="Slide Number Placeholder 3"/>
          <p:cNvSpPr>
            <a:spLocks noGrp="1"/>
          </p:cNvSpPr>
          <p:nvPr>
            <p:ph type="sldNum" sz="quarter" idx="10"/>
          </p:nvPr>
        </p:nvSpPr>
        <p:spPr/>
        <p:txBody>
          <a:bodyPr/>
          <a:lstStyle/>
          <a:p>
            <a:fld id="{2F174AA0-F9E8-46BF-8B04-6F887D4D38EF}" type="slidenum">
              <a:rPr lang="en-US" smtClean="0"/>
              <a:t>12</a:t>
            </a:fld>
            <a:endParaRPr lang="en-US"/>
          </a:p>
        </p:txBody>
      </p:sp>
    </p:spTree>
    <p:extLst>
      <p:ext uri="{BB962C8B-B14F-4D97-AF65-F5344CB8AC3E}">
        <p14:creationId xmlns:p14="http://schemas.microsoft.com/office/powerpoint/2010/main" val="23938757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Building a movement!  </a:t>
            </a:r>
          </a:p>
        </p:txBody>
      </p:sp>
      <p:sp>
        <p:nvSpPr>
          <p:cNvPr id="4" name="Slide Number Placeholder 3"/>
          <p:cNvSpPr>
            <a:spLocks noGrp="1"/>
          </p:cNvSpPr>
          <p:nvPr>
            <p:ph type="sldNum" sz="quarter" idx="10"/>
          </p:nvPr>
        </p:nvSpPr>
        <p:spPr/>
        <p:txBody>
          <a:bodyPr/>
          <a:lstStyle/>
          <a:p>
            <a:fld id="{2F174AA0-F9E8-46BF-8B04-6F887D4D38EF}" type="slidenum">
              <a:rPr lang="en-US" smtClean="0"/>
              <a:t>13</a:t>
            </a:fld>
            <a:endParaRPr lang="en-US"/>
          </a:p>
        </p:txBody>
      </p:sp>
    </p:spTree>
    <p:extLst>
      <p:ext uri="{BB962C8B-B14F-4D97-AF65-F5344CB8AC3E}">
        <p14:creationId xmlns:p14="http://schemas.microsoft.com/office/powerpoint/2010/main" val="17282082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174AA0-F9E8-46BF-8B04-6F887D4D38EF}" type="slidenum">
              <a:rPr lang="en-US" smtClean="0"/>
              <a:t>14</a:t>
            </a:fld>
            <a:endParaRPr lang="en-US"/>
          </a:p>
        </p:txBody>
      </p:sp>
    </p:spTree>
    <p:extLst>
      <p:ext uri="{BB962C8B-B14F-4D97-AF65-F5344CB8AC3E}">
        <p14:creationId xmlns:p14="http://schemas.microsoft.com/office/powerpoint/2010/main" val="120219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a:t>
            </a:r>
            <a:r>
              <a:rPr lang="en-US" baseline="0" dirty="0"/>
              <a:t> Robert </a:t>
            </a:r>
            <a:r>
              <a:rPr lang="en-US" baseline="0" dirty="0" err="1"/>
              <a:t>Anda</a:t>
            </a:r>
            <a:r>
              <a:rPr lang="en-US" baseline="0" dirty="0"/>
              <a:t> (CDC) and Dr. Vincent </a:t>
            </a:r>
            <a:r>
              <a:rPr lang="en-US" baseline="0" dirty="0" err="1"/>
              <a:t>Felitti</a:t>
            </a:r>
            <a:r>
              <a:rPr lang="en-US" baseline="0" dirty="0"/>
              <a:t> (Kaiser) </a:t>
            </a:r>
          </a:p>
          <a:p>
            <a:r>
              <a:rPr lang="en-US" baseline="0" dirty="0"/>
              <a:t>The largest public health study you’ve never heard of….</a:t>
            </a:r>
          </a:p>
          <a:p>
            <a:r>
              <a:rPr lang="en-US" sz="1200" dirty="0"/>
              <a:t>Original Research –wait how long ago!?  Why the delay?</a:t>
            </a:r>
          </a:p>
          <a:p>
            <a:endParaRPr lang="en-US" sz="1200" dirty="0"/>
          </a:p>
          <a:p>
            <a:r>
              <a:rPr lang="en-US" sz="1200" dirty="0"/>
              <a:t>What have we learned since the original study was published – why did it take so long to gain momentum?</a:t>
            </a:r>
          </a:p>
          <a:p>
            <a:br>
              <a:rPr lang="en-US" sz="1200" dirty="0"/>
            </a:br>
            <a:r>
              <a:rPr lang="en-US" sz="1200" dirty="0"/>
              <a:t>Science causation – to -correlation = prevalence data – </a:t>
            </a:r>
            <a:r>
              <a:rPr lang="en-US" sz="1200" dirty="0" err="1"/>
              <a:t>Anda</a:t>
            </a:r>
            <a:r>
              <a:rPr lang="en-US" sz="1200" dirty="0"/>
              <a:t> quote</a:t>
            </a:r>
          </a:p>
          <a:p>
            <a:br>
              <a:rPr lang="en-US" sz="1200" dirty="0"/>
            </a:br>
            <a:r>
              <a:rPr lang="en-US" sz="1200" dirty="0"/>
              <a:t>What’s new?  Focus on understanding and promoting resilience </a:t>
            </a:r>
          </a:p>
          <a:p>
            <a:endParaRPr lang="en-US" dirty="0"/>
          </a:p>
        </p:txBody>
      </p:sp>
      <p:sp>
        <p:nvSpPr>
          <p:cNvPr id="4" name="Slide Number Placeholder 3"/>
          <p:cNvSpPr>
            <a:spLocks noGrp="1"/>
          </p:cNvSpPr>
          <p:nvPr>
            <p:ph type="sldNum" sz="quarter" idx="10"/>
          </p:nvPr>
        </p:nvSpPr>
        <p:spPr/>
        <p:txBody>
          <a:bodyPr/>
          <a:lstStyle/>
          <a:p>
            <a:fld id="{D51E1953-34DF-4D2B-8782-F48C4FFA0F55}" type="slidenum">
              <a:rPr lang="en-US" smtClean="0"/>
              <a:pPr/>
              <a:t>2</a:t>
            </a:fld>
            <a:endParaRPr lang="en-US"/>
          </a:p>
        </p:txBody>
      </p:sp>
    </p:spTree>
    <p:extLst>
      <p:ext uri="{BB962C8B-B14F-4D97-AF65-F5344CB8AC3E}">
        <p14:creationId xmlns:p14="http://schemas.microsoft.com/office/powerpoint/2010/main" val="40281946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pPr>
            <a:r>
              <a:rPr lang="en-US" sz="1200" dirty="0">
                <a:solidFill>
                  <a:srgbClr val="333333"/>
                </a:solidFill>
                <a:ea typeface="Times New Roman" panose="02020603050405020304" pitchFamily="18" charset="0"/>
                <a:cs typeface="Calibri" panose="020F0502020204030204" pitchFamily="34" charset="0"/>
              </a:rPr>
              <a:t>“ACEs” comes from the </a:t>
            </a:r>
            <a:r>
              <a:rPr lang="en-US" sz="1200" dirty="0">
                <a:solidFill>
                  <a:srgbClr val="008CBA"/>
                </a:solidFill>
                <a:ea typeface="Times New Roman" panose="02020603050405020304" pitchFamily="18" charset="0"/>
                <a:cs typeface="Calibri" panose="020F0502020204030204" pitchFamily="34" charset="0"/>
                <a:hlinkClick r:id="rId3"/>
              </a:rPr>
              <a:t>CDC-Kaiser Adverse Childhood Experiences Study</a:t>
            </a:r>
            <a:r>
              <a:rPr lang="en-US" sz="1200" dirty="0">
                <a:solidFill>
                  <a:srgbClr val="333333"/>
                </a:solidFill>
                <a:ea typeface="Times New Roman" panose="02020603050405020304" pitchFamily="18" charset="0"/>
                <a:cs typeface="Calibri" panose="020F0502020204030204" pitchFamily="34" charset="0"/>
              </a:rPr>
              <a:t>, a groundbreaking public health study that discovered that childhood trauma leads to the adult onset of chronic diseases, depression and other mental illness, violence and being a victim of violence. </a:t>
            </a:r>
          </a:p>
          <a:p>
            <a:pPr>
              <a:lnSpc>
                <a:spcPct val="107000"/>
              </a:lnSpc>
            </a:pPr>
            <a:endParaRPr lang="en-US" sz="1200" dirty="0">
              <a:solidFill>
                <a:srgbClr val="333333"/>
              </a:solidFill>
              <a:ea typeface="Times New Roman" panose="02020603050405020304" pitchFamily="18" charset="0"/>
              <a:cs typeface="Calibri" panose="020F0502020204030204" pitchFamily="34" charset="0"/>
            </a:endParaRPr>
          </a:p>
          <a:p>
            <a:pPr>
              <a:lnSpc>
                <a:spcPct val="107000"/>
              </a:lnSpc>
            </a:pPr>
            <a:r>
              <a:rPr lang="en-US" sz="1200" dirty="0">
                <a:solidFill>
                  <a:srgbClr val="333333"/>
                </a:solidFill>
                <a:ea typeface="Times New Roman" panose="02020603050405020304" pitchFamily="18" charset="0"/>
                <a:cs typeface="Calibri" panose="020F0502020204030204" pitchFamily="34" charset="0"/>
              </a:rPr>
              <a:t>The ACE Study </a:t>
            </a:r>
            <a:r>
              <a:rPr lang="en-US" sz="1200" dirty="0">
                <a:solidFill>
                  <a:srgbClr val="008CBA"/>
                </a:solidFill>
                <a:ea typeface="Times New Roman" panose="02020603050405020304" pitchFamily="18" charset="0"/>
                <a:cs typeface="Calibri" panose="020F0502020204030204" pitchFamily="34" charset="0"/>
                <a:hlinkClick r:id="rId4"/>
              </a:rPr>
              <a:t>has published about 70 research papers since 1998</a:t>
            </a:r>
            <a:r>
              <a:rPr lang="en-US" sz="1200" dirty="0">
                <a:solidFill>
                  <a:srgbClr val="333333"/>
                </a:solidFill>
                <a:ea typeface="Times New Roman" panose="02020603050405020304" pitchFamily="18" charset="0"/>
                <a:cs typeface="Calibri" panose="020F0502020204030204" pitchFamily="34" charset="0"/>
              </a:rPr>
              <a:t>. Hundreds of additional research papers based on the ACE Study have also been published.</a:t>
            </a:r>
          </a:p>
          <a:p>
            <a:endParaRPr lang="en-US" dirty="0"/>
          </a:p>
        </p:txBody>
      </p:sp>
      <p:sp>
        <p:nvSpPr>
          <p:cNvPr id="4" name="Slide Number Placeholder 3"/>
          <p:cNvSpPr>
            <a:spLocks noGrp="1"/>
          </p:cNvSpPr>
          <p:nvPr>
            <p:ph type="sldNum" sz="quarter" idx="10"/>
          </p:nvPr>
        </p:nvSpPr>
        <p:spPr/>
        <p:txBody>
          <a:bodyPr/>
          <a:lstStyle/>
          <a:p>
            <a:fld id="{2F174AA0-F9E8-46BF-8B04-6F887D4D38EF}" type="slidenum">
              <a:rPr lang="en-US" smtClean="0"/>
              <a:t>3</a:t>
            </a:fld>
            <a:endParaRPr lang="en-US"/>
          </a:p>
        </p:txBody>
      </p:sp>
    </p:spTree>
    <p:extLst>
      <p:ext uri="{BB962C8B-B14F-4D97-AF65-F5344CB8AC3E}">
        <p14:creationId xmlns:p14="http://schemas.microsoft.com/office/powerpoint/2010/main" val="24897839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60747" indent="-260747" eaLnBrk="0" hangingPunct="0">
              <a:buFontTx/>
              <a:buAutoNum type="arabicPeriod"/>
              <a:tabLst>
                <a:tab pos="260747" algn="l"/>
              </a:tabLst>
              <a:defRPr/>
            </a:pPr>
            <a:r>
              <a:rPr lang="en-US" altLang="en-US" sz="1200" dirty="0">
                <a:solidFill>
                  <a:schemeClr val="tx1">
                    <a:lumMod val="85000"/>
                    <a:lumOff val="15000"/>
                  </a:schemeClr>
                </a:solidFill>
              </a:rPr>
              <a:t> </a:t>
            </a:r>
            <a:r>
              <a:rPr lang="ru-RU" altLang="en-US" sz="1200" dirty="0">
                <a:solidFill>
                  <a:schemeClr val="tx1">
                    <a:lumMod val="85000"/>
                    <a:lumOff val="15000"/>
                  </a:schemeClr>
                </a:solidFill>
              </a:rPr>
              <a:t>Физическое насилие над ребенком</a:t>
            </a:r>
            <a:r>
              <a:rPr lang="en-US" altLang="en-US" sz="1200" dirty="0">
                <a:solidFill>
                  <a:schemeClr val="tx1">
                    <a:lumMod val="85000"/>
                    <a:lumOff val="15000"/>
                  </a:schemeClr>
                </a:solidFill>
              </a:rPr>
              <a:t> </a:t>
            </a:r>
          </a:p>
          <a:p>
            <a:pPr marL="260747" indent="-260747" eaLnBrk="0" hangingPunct="0">
              <a:spcBef>
                <a:spcPct val="25000"/>
              </a:spcBef>
              <a:buFontTx/>
              <a:buAutoNum type="arabicPeriod"/>
              <a:tabLst>
                <a:tab pos="260747" algn="l"/>
              </a:tabLst>
              <a:defRPr/>
            </a:pPr>
            <a:r>
              <a:rPr lang="en-US" altLang="en-US" sz="1200" dirty="0">
                <a:solidFill>
                  <a:schemeClr val="tx1">
                    <a:lumMod val="85000"/>
                    <a:lumOff val="15000"/>
                  </a:schemeClr>
                </a:solidFill>
              </a:rPr>
              <a:t> </a:t>
            </a:r>
            <a:r>
              <a:rPr lang="ru-RU" altLang="en-US" sz="1200" dirty="0">
                <a:solidFill>
                  <a:schemeClr val="tx1">
                    <a:lumMod val="85000"/>
                    <a:lumOff val="15000"/>
                  </a:schemeClr>
                </a:solidFill>
              </a:rPr>
              <a:t>Сексуальное насилие над ребенком</a:t>
            </a:r>
            <a:endParaRPr lang="en-US" altLang="en-US" sz="1200" dirty="0">
              <a:solidFill>
                <a:schemeClr val="tx1">
                  <a:lumMod val="85000"/>
                  <a:lumOff val="15000"/>
                </a:schemeClr>
              </a:solidFill>
            </a:endParaRPr>
          </a:p>
          <a:p>
            <a:pPr marL="260747" indent="-260747" eaLnBrk="0" hangingPunct="0">
              <a:spcBef>
                <a:spcPct val="25000"/>
              </a:spcBef>
              <a:buFontTx/>
              <a:buAutoNum type="arabicPeriod"/>
              <a:tabLst>
                <a:tab pos="260747" algn="l"/>
              </a:tabLst>
              <a:defRPr/>
            </a:pPr>
            <a:r>
              <a:rPr lang="en-US" altLang="en-US" sz="1200" dirty="0">
                <a:solidFill>
                  <a:schemeClr val="tx1">
                    <a:lumMod val="85000"/>
                    <a:lumOff val="15000"/>
                  </a:schemeClr>
                </a:solidFill>
              </a:rPr>
              <a:t> </a:t>
            </a:r>
            <a:r>
              <a:rPr lang="ru-RU" altLang="en-US" sz="1200" dirty="0">
                <a:solidFill>
                  <a:schemeClr val="tx1">
                    <a:lumMod val="85000"/>
                    <a:lumOff val="15000"/>
                  </a:schemeClr>
                </a:solidFill>
              </a:rPr>
              <a:t>Эмоциональное насилие над ребенком</a:t>
            </a:r>
            <a:endParaRPr lang="en-US" altLang="en-US" sz="1200" dirty="0">
              <a:solidFill>
                <a:schemeClr val="tx1">
                  <a:lumMod val="85000"/>
                  <a:lumOff val="15000"/>
                </a:schemeClr>
              </a:solidFill>
            </a:endParaRPr>
          </a:p>
          <a:p>
            <a:pPr marL="260747" indent="-260747" eaLnBrk="0" hangingPunct="0">
              <a:spcBef>
                <a:spcPct val="25000"/>
              </a:spcBef>
              <a:buFontTx/>
              <a:buAutoNum type="arabicPeriod"/>
              <a:tabLst>
                <a:tab pos="260747" algn="l"/>
              </a:tabLst>
              <a:defRPr/>
            </a:pPr>
            <a:r>
              <a:rPr lang="en-US" altLang="en-US" sz="1200" dirty="0">
                <a:solidFill>
                  <a:schemeClr val="tx1">
                    <a:lumMod val="85000"/>
                    <a:lumOff val="15000"/>
                  </a:schemeClr>
                </a:solidFill>
              </a:rPr>
              <a:t> </a:t>
            </a:r>
            <a:r>
              <a:rPr lang="ru-RU" altLang="en-US" sz="1200" dirty="0">
                <a:solidFill>
                  <a:schemeClr val="tx1">
                    <a:lumMod val="85000"/>
                    <a:lumOff val="15000"/>
                  </a:schemeClr>
                </a:solidFill>
              </a:rPr>
              <a:t>Пренебрежение физическими нуждами ребенка</a:t>
            </a:r>
            <a:endParaRPr lang="en-US" altLang="en-US" sz="1200" dirty="0">
              <a:solidFill>
                <a:schemeClr val="tx1">
                  <a:lumMod val="85000"/>
                  <a:lumOff val="15000"/>
                </a:schemeClr>
              </a:solidFill>
            </a:endParaRPr>
          </a:p>
          <a:p>
            <a:pPr marL="260747" indent="-260747" eaLnBrk="0" hangingPunct="0">
              <a:spcBef>
                <a:spcPct val="25000"/>
              </a:spcBef>
              <a:buFontTx/>
              <a:buAutoNum type="arabicPeriod"/>
              <a:tabLst>
                <a:tab pos="260747" algn="l"/>
              </a:tabLst>
              <a:defRPr/>
            </a:pPr>
            <a:r>
              <a:rPr lang="en-US" altLang="en-US" sz="1200" dirty="0">
                <a:solidFill>
                  <a:schemeClr val="tx1">
                    <a:lumMod val="85000"/>
                    <a:lumOff val="15000"/>
                  </a:schemeClr>
                </a:solidFill>
              </a:rPr>
              <a:t> </a:t>
            </a:r>
            <a:r>
              <a:rPr lang="ru-RU" altLang="en-US" sz="1200" dirty="0">
                <a:solidFill>
                  <a:schemeClr val="tx1">
                    <a:lumMod val="85000"/>
                    <a:lumOff val="15000"/>
                  </a:schemeClr>
                </a:solidFill>
              </a:rPr>
              <a:t>Пренебрежение эмоциональными нуждами ребенка со стороны значимых лиц</a:t>
            </a:r>
            <a:endParaRPr lang="en-US" altLang="en-US" sz="1200" dirty="0">
              <a:solidFill>
                <a:schemeClr val="tx1">
                  <a:lumMod val="85000"/>
                  <a:lumOff val="15000"/>
                </a:schemeClr>
              </a:solidFill>
            </a:endParaRPr>
          </a:p>
          <a:p>
            <a:pPr marL="260747" indent="-260747" eaLnBrk="0" hangingPunct="0">
              <a:spcBef>
                <a:spcPct val="25000"/>
              </a:spcBef>
              <a:buFontTx/>
              <a:buAutoNum type="arabicPeriod"/>
              <a:tabLst>
                <a:tab pos="260747" algn="l"/>
              </a:tabLst>
              <a:defRPr/>
            </a:pPr>
            <a:r>
              <a:rPr lang="en-US" altLang="en-US" sz="1200" dirty="0">
                <a:solidFill>
                  <a:schemeClr val="tx1">
                    <a:lumMod val="85000"/>
                    <a:lumOff val="15000"/>
                  </a:schemeClr>
                </a:solidFill>
              </a:rPr>
              <a:t> </a:t>
            </a:r>
            <a:r>
              <a:rPr lang="ru-RU" altLang="en-US" sz="1200" dirty="0">
                <a:solidFill>
                  <a:schemeClr val="tx1">
                    <a:lumMod val="85000"/>
                    <a:lumOff val="15000"/>
                  </a:schemeClr>
                </a:solidFill>
              </a:rPr>
              <a:t>Присутствие в доме лица с психическим заболеванием, подверженного депрессиям и склонности к суициду</a:t>
            </a:r>
            <a:endParaRPr lang="en-US" altLang="en-US" sz="1200" dirty="0">
              <a:solidFill>
                <a:schemeClr val="tx1">
                  <a:lumMod val="85000"/>
                  <a:lumOff val="15000"/>
                </a:schemeClr>
              </a:solidFill>
            </a:endParaRPr>
          </a:p>
          <a:p>
            <a:pPr marL="260747" indent="-260747" eaLnBrk="0" hangingPunct="0">
              <a:spcBef>
                <a:spcPct val="25000"/>
              </a:spcBef>
              <a:buFontTx/>
              <a:buAutoNum type="arabicPeriod"/>
              <a:tabLst>
                <a:tab pos="260747" algn="l"/>
              </a:tabLst>
              <a:defRPr/>
            </a:pPr>
            <a:r>
              <a:rPr lang="en-US" altLang="en-US" sz="1200" dirty="0">
                <a:solidFill>
                  <a:schemeClr val="tx1">
                    <a:lumMod val="85000"/>
                    <a:lumOff val="15000"/>
                  </a:schemeClr>
                </a:solidFill>
              </a:rPr>
              <a:t> </a:t>
            </a:r>
            <a:r>
              <a:rPr lang="ru-RU" altLang="en-US" sz="1200" dirty="0">
                <a:solidFill>
                  <a:schemeClr val="tx1">
                    <a:lumMod val="85000"/>
                    <a:lumOff val="15000"/>
                  </a:schemeClr>
                </a:solidFill>
              </a:rPr>
              <a:t>Член семьи с </a:t>
            </a:r>
            <a:r>
              <a:rPr lang="ru-RU" altLang="en-US" sz="1200" dirty="0" err="1">
                <a:solidFill>
                  <a:schemeClr val="tx1">
                    <a:lumMod val="85000"/>
                    <a:lumOff val="15000"/>
                  </a:schemeClr>
                </a:solidFill>
              </a:rPr>
              <a:t>нарко</a:t>
            </a:r>
            <a:r>
              <a:rPr lang="ru-RU" altLang="en-US" sz="1200" dirty="0">
                <a:solidFill>
                  <a:schemeClr val="tx1">
                    <a:lumMod val="85000"/>
                    <a:lumOff val="15000"/>
                  </a:schemeClr>
                </a:solidFill>
              </a:rPr>
              <a:t>- или алкогольной зависимостью</a:t>
            </a:r>
            <a:endParaRPr lang="en-US" altLang="en-US" sz="1200" dirty="0">
              <a:solidFill>
                <a:schemeClr val="tx1">
                  <a:lumMod val="85000"/>
                  <a:lumOff val="15000"/>
                </a:schemeClr>
              </a:solidFill>
            </a:endParaRPr>
          </a:p>
          <a:p>
            <a:pPr marL="260747" indent="-260747" eaLnBrk="0" hangingPunct="0">
              <a:spcBef>
                <a:spcPct val="25000"/>
              </a:spcBef>
              <a:buFontTx/>
              <a:buAutoNum type="arabicPeriod"/>
              <a:tabLst>
                <a:tab pos="260747" algn="l"/>
              </a:tabLst>
              <a:defRPr/>
            </a:pPr>
            <a:r>
              <a:rPr lang="en-US" altLang="en-US" sz="1200" dirty="0">
                <a:solidFill>
                  <a:schemeClr val="tx1">
                    <a:lumMod val="85000"/>
                    <a:lumOff val="15000"/>
                  </a:schemeClr>
                </a:solidFill>
              </a:rPr>
              <a:t> </a:t>
            </a:r>
            <a:r>
              <a:rPr lang="ru-RU" altLang="en-US" sz="1200" dirty="0">
                <a:solidFill>
                  <a:schemeClr val="tx1">
                    <a:lumMod val="85000"/>
                    <a:lumOff val="15000"/>
                  </a:schemeClr>
                </a:solidFill>
              </a:rPr>
              <a:t>Ребенок был свидетелем домашнего насилия против матери</a:t>
            </a:r>
            <a:endParaRPr lang="en-US" altLang="en-US" sz="1200" dirty="0">
              <a:solidFill>
                <a:schemeClr val="tx1">
                  <a:lumMod val="85000"/>
                  <a:lumOff val="15000"/>
                </a:schemeClr>
              </a:solidFill>
            </a:endParaRPr>
          </a:p>
          <a:p>
            <a:pPr marL="260747" indent="-260747" eaLnBrk="0" hangingPunct="0">
              <a:spcBef>
                <a:spcPct val="25000"/>
              </a:spcBef>
              <a:buFontTx/>
              <a:buAutoNum type="arabicPeriod"/>
              <a:tabLst>
                <a:tab pos="260747" algn="l"/>
              </a:tabLst>
              <a:defRPr/>
            </a:pPr>
            <a:r>
              <a:rPr lang="en-US" altLang="en-US" sz="1200" dirty="0">
                <a:solidFill>
                  <a:schemeClr val="tx1">
                    <a:lumMod val="85000"/>
                    <a:lumOff val="15000"/>
                  </a:schemeClr>
                </a:solidFill>
              </a:rPr>
              <a:t> </a:t>
            </a:r>
            <a:r>
              <a:rPr lang="ru-RU" altLang="en-US" sz="1200" dirty="0">
                <a:solidFill>
                  <a:schemeClr val="tx1">
                    <a:lumMod val="85000"/>
                    <a:lumOff val="15000"/>
                  </a:schemeClr>
                </a:solidFill>
              </a:rPr>
              <a:t>Утрата родителя в силу смерти или разлучения, включая по причине развода</a:t>
            </a:r>
            <a:endParaRPr lang="en-US" altLang="en-US" sz="1200" dirty="0">
              <a:solidFill>
                <a:schemeClr val="tx1">
                  <a:lumMod val="85000"/>
                  <a:lumOff val="15000"/>
                </a:schemeClr>
              </a:solidFill>
            </a:endParaRPr>
          </a:p>
          <a:p>
            <a:pPr marL="260747" indent="-260747" eaLnBrk="0" hangingPunct="0">
              <a:spcBef>
                <a:spcPct val="25000"/>
              </a:spcBef>
              <a:buFontTx/>
              <a:buAutoNum type="arabicPeriod"/>
              <a:tabLst>
                <a:tab pos="260747" algn="l"/>
              </a:tabLst>
              <a:defRPr/>
            </a:pPr>
            <a:r>
              <a:rPr lang="en-US" altLang="en-US" sz="1200" dirty="0">
                <a:solidFill>
                  <a:schemeClr val="tx1">
                    <a:lumMod val="85000"/>
                    <a:lumOff val="15000"/>
                  </a:schemeClr>
                </a:solidFill>
              </a:rPr>
              <a:t> </a:t>
            </a:r>
            <a:r>
              <a:rPr lang="ru-RU" altLang="en-US" sz="1200" dirty="0">
                <a:solidFill>
                  <a:schemeClr val="tx1">
                    <a:lumMod val="85000"/>
                    <a:lumOff val="15000"/>
                  </a:schemeClr>
                </a:solidFill>
              </a:rPr>
              <a:t>Тюремное заключение члена семьи</a:t>
            </a:r>
            <a:endParaRPr lang="en-US" sz="1200" dirty="0">
              <a:solidFill>
                <a:schemeClr val="tx1">
                  <a:lumMod val="85000"/>
                  <a:lumOff val="15000"/>
                </a:schemeClr>
              </a:solidFill>
            </a:endParaRPr>
          </a:p>
          <a:p>
            <a:endParaRPr lang="en-US" dirty="0"/>
          </a:p>
          <a:p>
            <a:pPr>
              <a:lnSpc>
                <a:spcPct val="107000"/>
              </a:lnSpc>
            </a:pPr>
            <a:r>
              <a:rPr lang="en-US" sz="1400" b="1" dirty="0">
                <a:solidFill>
                  <a:srgbClr val="333333"/>
                </a:solidFill>
                <a:ea typeface="Times New Roman" panose="02020603050405020304" pitchFamily="18" charset="0"/>
                <a:cs typeface="Calibri" panose="020F0502020204030204" pitchFamily="34" charset="0"/>
              </a:rPr>
              <a:t>ACEs science refers to the research on the prevalence and consequences of adverse childhood experiences, and what to do to prevent them. </a:t>
            </a:r>
            <a:endParaRPr lang="en-US" sz="1400" dirty="0">
              <a:effectLst/>
              <a:ea typeface="Calibri" panose="020F0502020204030204" pitchFamily="34" charset="0"/>
              <a:cs typeface="Times New Roman" panose="02020603050405020304" pitchFamily="18" charset="0"/>
            </a:endParaRPr>
          </a:p>
          <a:p>
            <a:pPr>
              <a:lnSpc>
                <a:spcPct val="107000"/>
              </a:lnSpc>
            </a:pPr>
            <a:r>
              <a:rPr lang="en-US" sz="1400" b="1" dirty="0">
                <a:solidFill>
                  <a:srgbClr val="333333"/>
                </a:solidFill>
                <a:ea typeface="Times New Roman" panose="02020603050405020304" pitchFamily="18" charset="0"/>
                <a:cs typeface="Calibri" panose="020F0502020204030204" pitchFamily="34" charset="0"/>
              </a:rPr>
              <a:t> </a:t>
            </a:r>
            <a:endParaRPr lang="en-US"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tabLst>
                <a:tab pos="457200" algn="l"/>
              </a:tabLst>
            </a:pPr>
            <a:r>
              <a:rPr lang="en-US" b="1" dirty="0">
                <a:solidFill>
                  <a:srgbClr val="333333"/>
                </a:solidFill>
                <a:ea typeface="Times New Roman" panose="02020603050405020304" pitchFamily="18" charset="0"/>
                <a:cs typeface="Calibri" panose="020F0502020204030204" pitchFamily="34" charset="0"/>
              </a:rPr>
              <a:t>The CDC-Kaiser Permanente ACE Study </a:t>
            </a:r>
            <a:r>
              <a:rPr lang="en-US" dirty="0">
                <a:solidFill>
                  <a:srgbClr val="333333"/>
                </a:solidFill>
                <a:ea typeface="Times New Roman" panose="02020603050405020304" pitchFamily="18" charset="0"/>
                <a:cs typeface="Calibri" panose="020F0502020204030204" pitchFamily="34" charset="0"/>
              </a:rPr>
              <a:t>and subsequent surveys that show that most people in the U.S. have at least one ACE, and that people with four ACEs— including living with an alcoholic parent, racism, bullying, witnessing violence outside the home, physical abuse, and losing a parent to divorce — have a huge risk of adult onset of chronic health problems such as heart disease, cancer, diabetes, suicide, and alcoholism.</a:t>
            </a:r>
            <a:endParaRPr lang="en-US" dirty="0">
              <a:solidFill>
                <a:srgbClr val="333333"/>
              </a:solidFill>
              <a:effectLst/>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dirty="0">
                <a:solidFill>
                  <a:srgbClr val="333333"/>
                </a:solidFill>
                <a:ea typeface="Times New Roman" panose="02020603050405020304" pitchFamily="18" charset="0"/>
                <a:cs typeface="Calibri" panose="020F0502020204030204" pitchFamily="34" charset="0"/>
              </a:rPr>
              <a:t> </a:t>
            </a:r>
            <a:endParaRPr lang="en-US"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startAt="2"/>
              <a:tabLst>
                <a:tab pos="457200" algn="l"/>
              </a:tabLst>
            </a:pPr>
            <a:r>
              <a:rPr lang="en-US" b="1" dirty="0">
                <a:solidFill>
                  <a:srgbClr val="333333"/>
                </a:solidFill>
                <a:ea typeface="Times New Roman" panose="02020603050405020304" pitchFamily="18" charset="0"/>
                <a:cs typeface="Calibri" panose="020F0502020204030204" pitchFamily="34" charset="0"/>
              </a:rPr>
              <a:t>Brain science </a:t>
            </a:r>
            <a:r>
              <a:rPr lang="en-US" dirty="0">
                <a:solidFill>
                  <a:srgbClr val="333333"/>
                </a:solidFill>
                <a:ea typeface="Times New Roman" panose="02020603050405020304" pitchFamily="18" charset="0"/>
                <a:cs typeface="Calibri" panose="020F0502020204030204" pitchFamily="34" charset="0"/>
              </a:rPr>
              <a:t>(neurobiology of toxic stress) — how toxic stress caused by ACEs damages the function and structure of kids’ developing brains.</a:t>
            </a:r>
            <a:endParaRPr lang="en-US" dirty="0">
              <a:solidFill>
                <a:srgbClr val="333333"/>
              </a:solidFill>
              <a:effectLst/>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dirty="0">
                <a:solidFill>
                  <a:srgbClr val="333333"/>
                </a:solidFill>
                <a:ea typeface="Times New Roman" panose="02020603050405020304" pitchFamily="18" charset="0"/>
                <a:cs typeface="Calibri" panose="020F0502020204030204" pitchFamily="34" charset="0"/>
              </a:rPr>
              <a:t> </a:t>
            </a:r>
            <a:endParaRPr lang="en-US"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startAt="3"/>
              <a:tabLst>
                <a:tab pos="457200" algn="l"/>
              </a:tabLst>
            </a:pPr>
            <a:r>
              <a:rPr lang="en-US" b="1" dirty="0">
                <a:solidFill>
                  <a:srgbClr val="333333"/>
                </a:solidFill>
                <a:ea typeface="Times New Roman" panose="02020603050405020304" pitchFamily="18" charset="0"/>
                <a:cs typeface="Calibri" panose="020F0502020204030204" pitchFamily="34" charset="0"/>
              </a:rPr>
              <a:t>Health consequences </a:t>
            </a:r>
            <a:r>
              <a:rPr lang="en-US" dirty="0">
                <a:solidFill>
                  <a:srgbClr val="333333"/>
                </a:solidFill>
                <a:ea typeface="Times New Roman" panose="02020603050405020304" pitchFamily="18" charset="0"/>
                <a:cs typeface="Calibri" panose="020F0502020204030204" pitchFamily="34" charset="0"/>
              </a:rPr>
              <a:t>— how toxic stress caused by ACEs affects short- and long-term health, and can impact every part of the body, leading to autoimmune diseases, such as arthritis, as well as heart disease, breast cancer, lung cancer, etc.</a:t>
            </a:r>
            <a:endParaRPr lang="en-US" dirty="0">
              <a:solidFill>
                <a:srgbClr val="333333"/>
              </a:solidFill>
              <a:effectLst/>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dirty="0">
                <a:solidFill>
                  <a:srgbClr val="333333"/>
                </a:solidFill>
                <a:ea typeface="Times New Roman" panose="02020603050405020304" pitchFamily="18" charset="0"/>
                <a:cs typeface="Calibri" panose="020F0502020204030204" pitchFamily="34" charset="0"/>
              </a:rPr>
              <a:t> </a:t>
            </a:r>
            <a:endParaRPr lang="en-US"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startAt="4"/>
              <a:tabLst>
                <a:tab pos="457200" algn="l"/>
              </a:tabLst>
            </a:pPr>
            <a:r>
              <a:rPr lang="en-US" b="1" dirty="0">
                <a:solidFill>
                  <a:srgbClr val="333333"/>
                </a:solidFill>
                <a:ea typeface="Times New Roman" panose="02020603050405020304" pitchFamily="18" charset="0"/>
                <a:cs typeface="Calibri" panose="020F0502020204030204" pitchFamily="34" charset="0"/>
              </a:rPr>
              <a:t>Historical and generational trauma </a:t>
            </a:r>
            <a:r>
              <a:rPr lang="en-US" dirty="0">
                <a:solidFill>
                  <a:srgbClr val="333333"/>
                </a:solidFill>
                <a:ea typeface="Times New Roman" panose="02020603050405020304" pitchFamily="18" charset="0"/>
                <a:cs typeface="Calibri" panose="020F0502020204030204" pitchFamily="34" charset="0"/>
              </a:rPr>
              <a:t>(epigenetic consequences of toxic stress) — how toxic stress caused by ACEs can alter how our DNA functions, and how that can be passed on from generation to generation.</a:t>
            </a:r>
            <a:endParaRPr lang="en-US" dirty="0">
              <a:solidFill>
                <a:srgbClr val="333333"/>
              </a:solidFill>
              <a:effectLst/>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dirty="0">
                <a:solidFill>
                  <a:srgbClr val="333333"/>
                </a:solidFill>
                <a:ea typeface="Times New Roman" panose="02020603050405020304" pitchFamily="18" charset="0"/>
                <a:cs typeface="Calibri" panose="020F0502020204030204" pitchFamily="34" charset="0"/>
              </a:rPr>
              <a:t> </a:t>
            </a:r>
            <a:endParaRPr lang="en-US"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startAt="5"/>
              <a:tabLst>
                <a:tab pos="457200" algn="l"/>
              </a:tabLst>
            </a:pPr>
            <a:r>
              <a:rPr lang="en-US" b="1" dirty="0">
                <a:solidFill>
                  <a:srgbClr val="333333"/>
                </a:solidFill>
                <a:ea typeface="Times New Roman" panose="02020603050405020304" pitchFamily="18" charset="0"/>
                <a:cs typeface="Calibri" panose="020F0502020204030204" pitchFamily="34" charset="0"/>
              </a:rPr>
              <a:t>Resilience research </a:t>
            </a:r>
            <a:r>
              <a:rPr lang="en-US" dirty="0">
                <a:solidFill>
                  <a:srgbClr val="333333"/>
                </a:solidFill>
                <a:ea typeface="Times New Roman" panose="02020603050405020304" pitchFamily="18" charset="0"/>
                <a:cs typeface="Calibri" panose="020F0502020204030204" pitchFamily="34" charset="0"/>
              </a:rPr>
              <a:t>— how the brain is plastic and the body wants to heal. This research ranges from looking at how the brain of a teen with a high ACE score can be healed with cognitive behavior therapy, to how schools can integrate trauma-informed and resilience-building practices that result in an increase in students’ scores, test grades and graduation rates.</a:t>
            </a:r>
          </a:p>
          <a:p>
            <a:endParaRPr lang="en-US" dirty="0"/>
          </a:p>
        </p:txBody>
      </p:sp>
      <p:sp>
        <p:nvSpPr>
          <p:cNvPr id="4" name="Slide Number Placeholder 3"/>
          <p:cNvSpPr>
            <a:spLocks noGrp="1"/>
          </p:cNvSpPr>
          <p:nvPr>
            <p:ph type="sldNum" sz="quarter" idx="10"/>
          </p:nvPr>
        </p:nvSpPr>
        <p:spPr/>
        <p:txBody>
          <a:bodyPr/>
          <a:lstStyle/>
          <a:p>
            <a:fld id="{2F174AA0-F9E8-46BF-8B04-6F887D4D38EF}" type="slidenum">
              <a:rPr lang="en-US" smtClean="0"/>
              <a:t>4</a:t>
            </a:fld>
            <a:endParaRPr lang="en-US"/>
          </a:p>
        </p:txBody>
      </p:sp>
    </p:spTree>
    <p:extLst>
      <p:ext uri="{BB962C8B-B14F-4D97-AF65-F5344CB8AC3E}">
        <p14:creationId xmlns:p14="http://schemas.microsoft.com/office/powerpoint/2010/main" val="12268518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pPr>
            <a:r>
              <a:rPr lang="en-US" sz="1200" dirty="0">
                <a:solidFill>
                  <a:srgbClr val="333333"/>
                </a:solidFill>
                <a:ea typeface="Times New Roman" panose="02020603050405020304" pitchFamily="18" charset="0"/>
                <a:cs typeface="Calibri" panose="020F0502020204030204" pitchFamily="34" charset="0"/>
              </a:rPr>
              <a:t>If you’re chronically stressed and then experience an additional traumatic event, your body will have trouble returning to a normal state. Over time, you will become more sensitive to trauma or stress, developing a hair-trigger response to events that other people shrug off.</a:t>
            </a:r>
            <a:endParaRPr lang="en-US" sz="1200" dirty="0">
              <a:effectLst/>
              <a:ea typeface="Calibri" panose="020F0502020204030204" pitchFamily="34" charset="0"/>
              <a:cs typeface="Times New Roman" panose="02020603050405020304" pitchFamily="18" charset="0"/>
            </a:endParaRPr>
          </a:p>
          <a:p>
            <a:pPr>
              <a:lnSpc>
                <a:spcPct val="107000"/>
              </a:lnSpc>
            </a:pPr>
            <a:r>
              <a:rPr lang="en-US" sz="1200" dirty="0">
                <a:solidFill>
                  <a:srgbClr val="333333"/>
                </a:solidFill>
                <a:ea typeface="Times New Roman" panose="02020603050405020304" pitchFamily="18" charset="0"/>
                <a:cs typeface="Calibri" panose="020F0502020204030204" pitchFamily="34" charset="0"/>
              </a:rPr>
              <a:t> </a:t>
            </a:r>
            <a:endParaRPr lang="en-US" sz="1200" dirty="0">
              <a:effectLst/>
              <a:ea typeface="Calibri" panose="020F0502020204030204" pitchFamily="34" charset="0"/>
              <a:cs typeface="Times New Roman" panose="02020603050405020304" pitchFamily="18" charset="0"/>
            </a:endParaRPr>
          </a:p>
          <a:p>
            <a:pPr>
              <a:lnSpc>
                <a:spcPct val="107000"/>
              </a:lnSpc>
            </a:pPr>
            <a:r>
              <a:rPr lang="en-US" sz="1200" dirty="0">
                <a:solidFill>
                  <a:srgbClr val="333333"/>
                </a:solidFill>
                <a:ea typeface="Times New Roman" panose="02020603050405020304" pitchFamily="18" charset="0"/>
                <a:cs typeface="Calibri" panose="020F0502020204030204" pitchFamily="34" charset="0"/>
              </a:rPr>
              <a:t>Biomedical researchers say that childhood trauma is biologically embedded in our bodies: Children with adverse childhood experiences and adults who have experienced childhood trauma may respond more quickly and strongly to events or conversations that would not affect those with no ACEs, and have higher levels of indicators for inflammation than those who have not suffered childhood trauma. </a:t>
            </a:r>
            <a:endParaRPr lang="en-US" sz="1200" dirty="0">
              <a:effectLst/>
              <a:ea typeface="Calibri" panose="020F0502020204030204" pitchFamily="34" charset="0"/>
              <a:cs typeface="Times New Roman" panose="02020603050405020304" pitchFamily="18" charset="0"/>
            </a:endParaRPr>
          </a:p>
          <a:p>
            <a:pPr>
              <a:lnSpc>
                <a:spcPct val="107000"/>
              </a:lnSpc>
            </a:pPr>
            <a:r>
              <a:rPr lang="en-US" sz="1200" dirty="0">
                <a:solidFill>
                  <a:srgbClr val="333333"/>
                </a:solidFill>
                <a:ea typeface="Times New Roman" panose="02020603050405020304" pitchFamily="18" charset="0"/>
                <a:cs typeface="Calibri" panose="020F0502020204030204" pitchFamily="34" charset="0"/>
              </a:rPr>
              <a:t> </a:t>
            </a:r>
            <a:endParaRPr lang="en-US" sz="1200" dirty="0">
              <a:effectLst/>
              <a:ea typeface="Calibri" panose="020F0502020204030204" pitchFamily="34" charset="0"/>
              <a:cs typeface="Times New Roman" panose="02020603050405020304" pitchFamily="18" charset="0"/>
            </a:endParaRPr>
          </a:p>
          <a:p>
            <a:pPr>
              <a:lnSpc>
                <a:spcPct val="107000"/>
              </a:lnSpc>
            </a:pPr>
            <a:r>
              <a:rPr lang="en-US" sz="1200" dirty="0">
                <a:solidFill>
                  <a:srgbClr val="333333"/>
                </a:solidFill>
                <a:ea typeface="Times New Roman" panose="02020603050405020304" pitchFamily="18" charset="0"/>
                <a:cs typeface="Calibri" panose="020F0502020204030204" pitchFamily="34" charset="0"/>
              </a:rPr>
              <a:t>This wear and tear on the body is the main reason why the lifespan of people with an ACE score of six or higher is likely to be shortened by 20 years.</a:t>
            </a:r>
          </a:p>
          <a:p>
            <a:endParaRPr lang="en-US" dirty="0"/>
          </a:p>
        </p:txBody>
      </p:sp>
      <p:sp>
        <p:nvSpPr>
          <p:cNvPr id="4" name="Slide Number Placeholder 3"/>
          <p:cNvSpPr>
            <a:spLocks noGrp="1"/>
          </p:cNvSpPr>
          <p:nvPr>
            <p:ph type="sldNum" sz="quarter" idx="10"/>
          </p:nvPr>
        </p:nvSpPr>
        <p:spPr/>
        <p:txBody>
          <a:bodyPr/>
          <a:lstStyle/>
          <a:p>
            <a:fld id="{2F174AA0-F9E8-46BF-8B04-6F887D4D38EF}" type="slidenum">
              <a:rPr lang="en-US" smtClean="0"/>
              <a:t>5</a:t>
            </a:fld>
            <a:endParaRPr lang="en-US"/>
          </a:p>
        </p:txBody>
      </p:sp>
    </p:spTree>
    <p:extLst>
      <p:ext uri="{BB962C8B-B14F-4D97-AF65-F5344CB8AC3E}">
        <p14:creationId xmlns:p14="http://schemas.microsoft.com/office/powerpoint/2010/main" val="24298669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174AA0-F9E8-46BF-8B04-6F887D4D38EF}" type="slidenum">
              <a:rPr lang="en-US" smtClean="0"/>
              <a:t>8</a:t>
            </a:fld>
            <a:endParaRPr lang="en-US"/>
          </a:p>
        </p:txBody>
      </p:sp>
    </p:spTree>
    <p:extLst>
      <p:ext uri="{BB962C8B-B14F-4D97-AF65-F5344CB8AC3E}">
        <p14:creationId xmlns:p14="http://schemas.microsoft.com/office/powerpoint/2010/main" val="8861270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Building a movement!  </a:t>
            </a:r>
          </a:p>
        </p:txBody>
      </p:sp>
      <p:sp>
        <p:nvSpPr>
          <p:cNvPr id="4" name="Slide Number Placeholder 3"/>
          <p:cNvSpPr>
            <a:spLocks noGrp="1"/>
          </p:cNvSpPr>
          <p:nvPr>
            <p:ph type="sldNum" sz="quarter" idx="10"/>
          </p:nvPr>
        </p:nvSpPr>
        <p:spPr/>
        <p:txBody>
          <a:bodyPr/>
          <a:lstStyle/>
          <a:p>
            <a:fld id="{2F174AA0-F9E8-46BF-8B04-6F887D4D38EF}" type="slidenum">
              <a:rPr lang="en-US" smtClean="0"/>
              <a:t>9</a:t>
            </a:fld>
            <a:endParaRPr lang="en-US"/>
          </a:p>
        </p:txBody>
      </p:sp>
    </p:spTree>
    <p:extLst>
      <p:ext uri="{BB962C8B-B14F-4D97-AF65-F5344CB8AC3E}">
        <p14:creationId xmlns:p14="http://schemas.microsoft.com/office/powerpoint/2010/main" val="39877620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107000"/>
              </a:lnSpc>
            </a:pPr>
            <a:r>
              <a:rPr lang="en-US" sz="1200" b="1" dirty="0">
                <a:solidFill>
                  <a:srgbClr val="333333"/>
                </a:solidFill>
                <a:ea typeface="Times New Roman" panose="02020603050405020304" pitchFamily="18" charset="0"/>
                <a:cs typeface="Calibri" panose="020F0502020204030204" pitchFamily="34" charset="0"/>
              </a:rPr>
              <a:t>Resilience research: If you have a high ACE score, are you doomed?</a:t>
            </a:r>
            <a:endParaRPr lang="en-US" sz="1200" dirty="0">
              <a:effectLst/>
              <a:ea typeface="Calibri" panose="020F0502020204030204" pitchFamily="34" charset="0"/>
              <a:cs typeface="Times New Roman" panose="02020603050405020304" pitchFamily="18" charset="0"/>
            </a:endParaRPr>
          </a:p>
          <a:p>
            <a:pPr>
              <a:lnSpc>
                <a:spcPct val="107000"/>
              </a:lnSpc>
            </a:pPr>
            <a:r>
              <a:rPr lang="en-US" sz="1200" dirty="0">
                <a:solidFill>
                  <a:srgbClr val="333333"/>
                </a:solidFill>
                <a:ea typeface="Times New Roman" panose="02020603050405020304" pitchFamily="18" charset="0"/>
                <a:cs typeface="Calibri" panose="020F0502020204030204" pitchFamily="34" charset="0"/>
              </a:rPr>
              <a:t>The good news is that the brain is plastic, and the body wants to heal.</a:t>
            </a:r>
            <a:endParaRPr lang="en-US" sz="1200" dirty="0">
              <a:effectLst/>
              <a:ea typeface="Calibri" panose="020F0502020204030204" pitchFamily="34" charset="0"/>
              <a:cs typeface="Times New Roman" panose="02020603050405020304" pitchFamily="18" charset="0"/>
            </a:endParaRPr>
          </a:p>
          <a:p>
            <a:pPr>
              <a:lnSpc>
                <a:spcPct val="107000"/>
              </a:lnSpc>
            </a:pPr>
            <a:r>
              <a:rPr lang="en-US" sz="1200" dirty="0">
                <a:solidFill>
                  <a:srgbClr val="333333"/>
                </a:solidFill>
                <a:ea typeface="Times New Roman" panose="02020603050405020304" pitchFamily="18" charset="0"/>
                <a:cs typeface="Calibri" panose="020F0502020204030204" pitchFamily="34" charset="0"/>
              </a:rPr>
              <a:t> </a:t>
            </a:r>
            <a:endParaRPr lang="en-US" sz="1200" dirty="0">
              <a:effectLst/>
              <a:ea typeface="Calibri" panose="020F0502020204030204" pitchFamily="34" charset="0"/>
              <a:cs typeface="Times New Roman" panose="02020603050405020304" pitchFamily="18" charset="0"/>
            </a:endParaRPr>
          </a:p>
          <a:p>
            <a:pPr>
              <a:lnSpc>
                <a:spcPct val="107000"/>
              </a:lnSpc>
            </a:pPr>
            <a:r>
              <a:rPr lang="en-US" sz="1200" dirty="0">
                <a:solidFill>
                  <a:srgbClr val="333333"/>
                </a:solidFill>
                <a:ea typeface="Times New Roman" panose="02020603050405020304" pitchFamily="18" charset="0"/>
                <a:cs typeface="Calibri" panose="020F0502020204030204" pitchFamily="34" charset="0"/>
              </a:rPr>
              <a:t>The brain is continually changing in response to the environment. If the toxic stress stops and is replaced by practices that build resilience, the brain can slowly undo many of the stress-induced changes.</a:t>
            </a:r>
            <a:endParaRPr lang="en-US" sz="1200" dirty="0">
              <a:effectLst/>
              <a:ea typeface="Calibri" panose="020F0502020204030204" pitchFamily="34" charset="0"/>
              <a:cs typeface="Times New Roman" panose="02020603050405020304" pitchFamily="18" charset="0"/>
            </a:endParaRPr>
          </a:p>
          <a:p>
            <a:pPr>
              <a:lnSpc>
                <a:spcPct val="107000"/>
              </a:lnSpc>
            </a:pPr>
            <a:r>
              <a:rPr lang="en-US" sz="1200" dirty="0">
                <a:solidFill>
                  <a:srgbClr val="333333"/>
                </a:solidFill>
                <a:ea typeface="Times New Roman" panose="02020603050405020304" pitchFamily="18" charset="0"/>
                <a:cs typeface="Calibri" panose="020F0502020204030204" pitchFamily="34" charset="0"/>
              </a:rPr>
              <a:t> </a:t>
            </a:r>
            <a:endParaRPr lang="en-US" sz="1200" dirty="0">
              <a:effectLst/>
              <a:ea typeface="Calibri" panose="020F0502020204030204" pitchFamily="34" charset="0"/>
              <a:cs typeface="Times New Roman" panose="02020603050405020304" pitchFamily="18" charset="0"/>
            </a:endParaRPr>
          </a:p>
          <a:p>
            <a:pPr>
              <a:lnSpc>
                <a:spcPct val="107000"/>
              </a:lnSpc>
            </a:pPr>
            <a:r>
              <a:rPr lang="en-US" sz="1200" dirty="0">
                <a:solidFill>
                  <a:srgbClr val="333333"/>
                </a:solidFill>
                <a:ea typeface="Times New Roman" panose="02020603050405020304" pitchFamily="18" charset="0"/>
                <a:cs typeface="Calibri" panose="020F0502020204030204" pitchFamily="34" charset="0"/>
              </a:rPr>
              <a:t>There is well documented research on how individuals’ brains and bodies become healthier through mindfulness practices, exercise, good nutrition, adequate sleep, and healthy social interactions.</a:t>
            </a:r>
            <a:endParaRPr lang="en-US" sz="1200" dirty="0">
              <a:effectLst/>
              <a:ea typeface="Calibri" panose="020F0502020204030204" pitchFamily="34" charset="0"/>
              <a:cs typeface="Times New Roman" panose="02020603050405020304" pitchFamily="18" charset="0"/>
            </a:endParaRPr>
          </a:p>
          <a:p>
            <a:endParaRPr lang="en-US" altLang="en-US" dirty="0"/>
          </a:p>
        </p:txBody>
      </p:sp>
    </p:spTree>
    <p:extLst>
      <p:ext uri="{BB962C8B-B14F-4D97-AF65-F5344CB8AC3E}">
        <p14:creationId xmlns:p14="http://schemas.microsoft.com/office/powerpoint/2010/main" val="22894386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174AA0-F9E8-46BF-8B04-6F887D4D38EF}" type="slidenum">
              <a:rPr lang="en-US" smtClean="0"/>
              <a:t>11</a:t>
            </a:fld>
            <a:endParaRPr lang="en-US"/>
          </a:p>
        </p:txBody>
      </p:sp>
    </p:spTree>
    <p:extLst>
      <p:ext uri="{BB962C8B-B14F-4D97-AF65-F5344CB8AC3E}">
        <p14:creationId xmlns:p14="http://schemas.microsoft.com/office/powerpoint/2010/main" val="896852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4F8EDA0-3E54-4F45-9602-F55A7E2584ED}" type="datetimeFigureOut">
              <a:rPr lang="en-US" smtClean="0"/>
              <a:t>10/10/2020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AE8115-49BA-485C-8FAF-E481A9C5312C}" type="slidenum">
              <a:rPr lang="en-US" smtClean="0"/>
              <a:t>‹#›</a:t>
            </a:fld>
            <a:endParaRPr lang="en-US"/>
          </a:p>
        </p:txBody>
      </p:sp>
    </p:spTree>
    <p:extLst>
      <p:ext uri="{BB962C8B-B14F-4D97-AF65-F5344CB8AC3E}">
        <p14:creationId xmlns:p14="http://schemas.microsoft.com/office/powerpoint/2010/main" val="32322801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4F8EDA0-3E54-4F45-9602-F55A7E2584ED}" type="datetimeFigureOut">
              <a:rPr lang="en-US" smtClean="0"/>
              <a:t>10/10/2020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AE8115-49BA-485C-8FAF-E481A9C5312C}" type="slidenum">
              <a:rPr lang="en-US" smtClean="0"/>
              <a:t>‹#›</a:t>
            </a:fld>
            <a:endParaRPr lang="en-US"/>
          </a:p>
        </p:txBody>
      </p:sp>
    </p:spTree>
    <p:extLst>
      <p:ext uri="{BB962C8B-B14F-4D97-AF65-F5344CB8AC3E}">
        <p14:creationId xmlns:p14="http://schemas.microsoft.com/office/powerpoint/2010/main" val="37103020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4F8EDA0-3E54-4F45-9602-F55A7E2584ED}" type="datetimeFigureOut">
              <a:rPr lang="en-US" smtClean="0"/>
              <a:t>10/10/2020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AE8115-49BA-485C-8FAF-E481A9C5312C}" type="slidenum">
              <a:rPr lang="en-US" smtClean="0"/>
              <a:t>‹#›</a:t>
            </a:fld>
            <a:endParaRPr lang="en-US"/>
          </a:p>
        </p:txBody>
      </p:sp>
    </p:spTree>
    <p:extLst>
      <p:ext uri="{BB962C8B-B14F-4D97-AF65-F5344CB8AC3E}">
        <p14:creationId xmlns:p14="http://schemas.microsoft.com/office/powerpoint/2010/main" val="3634560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4F8EDA0-3E54-4F45-9602-F55A7E2584ED}" type="datetimeFigureOut">
              <a:rPr lang="en-US" smtClean="0"/>
              <a:t>10/10/2020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AE8115-49BA-485C-8FAF-E481A9C5312C}" type="slidenum">
              <a:rPr lang="en-US" smtClean="0"/>
              <a:t>‹#›</a:t>
            </a:fld>
            <a:endParaRPr lang="en-US"/>
          </a:p>
        </p:txBody>
      </p:sp>
    </p:spTree>
    <p:extLst>
      <p:ext uri="{BB962C8B-B14F-4D97-AF65-F5344CB8AC3E}">
        <p14:creationId xmlns:p14="http://schemas.microsoft.com/office/powerpoint/2010/main" val="13204605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4F8EDA0-3E54-4F45-9602-F55A7E2584ED}" type="datetimeFigureOut">
              <a:rPr lang="en-US" smtClean="0"/>
              <a:t>10/10/2020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AE8115-49BA-485C-8FAF-E481A9C5312C}" type="slidenum">
              <a:rPr lang="en-US" smtClean="0"/>
              <a:t>‹#›</a:t>
            </a:fld>
            <a:endParaRPr lang="en-US"/>
          </a:p>
        </p:txBody>
      </p:sp>
    </p:spTree>
    <p:extLst>
      <p:ext uri="{BB962C8B-B14F-4D97-AF65-F5344CB8AC3E}">
        <p14:creationId xmlns:p14="http://schemas.microsoft.com/office/powerpoint/2010/main" val="3882256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F8EDA0-3E54-4F45-9602-F55A7E2584ED}" type="datetimeFigureOut">
              <a:rPr lang="en-US" smtClean="0"/>
              <a:t>10/10/2020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AE8115-49BA-485C-8FAF-E481A9C5312C}" type="slidenum">
              <a:rPr lang="en-US" smtClean="0"/>
              <a:t>‹#›</a:t>
            </a:fld>
            <a:endParaRPr lang="en-US"/>
          </a:p>
        </p:txBody>
      </p:sp>
    </p:spTree>
    <p:extLst>
      <p:ext uri="{BB962C8B-B14F-4D97-AF65-F5344CB8AC3E}">
        <p14:creationId xmlns:p14="http://schemas.microsoft.com/office/powerpoint/2010/main" val="3326643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4F8EDA0-3E54-4F45-9602-F55A7E2584ED}" type="datetimeFigureOut">
              <a:rPr lang="en-US" smtClean="0"/>
              <a:t>10/10/2020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4AE8115-49BA-485C-8FAF-E481A9C5312C}" type="slidenum">
              <a:rPr lang="en-US" smtClean="0"/>
              <a:t>‹#›</a:t>
            </a:fld>
            <a:endParaRPr lang="en-US"/>
          </a:p>
        </p:txBody>
      </p:sp>
    </p:spTree>
    <p:extLst>
      <p:ext uri="{BB962C8B-B14F-4D97-AF65-F5344CB8AC3E}">
        <p14:creationId xmlns:p14="http://schemas.microsoft.com/office/powerpoint/2010/main" val="19421713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4F8EDA0-3E54-4F45-9602-F55A7E2584ED}" type="datetimeFigureOut">
              <a:rPr lang="en-US" smtClean="0"/>
              <a:t>10/10/2020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4AE8115-49BA-485C-8FAF-E481A9C5312C}" type="slidenum">
              <a:rPr lang="en-US" smtClean="0"/>
              <a:t>‹#›</a:t>
            </a:fld>
            <a:endParaRPr lang="en-US"/>
          </a:p>
        </p:txBody>
      </p:sp>
    </p:spTree>
    <p:extLst>
      <p:ext uri="{BB962C8B-B14F-4D97-AF65-F5344CB8AC3E}">
        <p14:creationId xmlns:p14="http://schemas.microsoft.com/office/powerpoint/2010/main" val="3703446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F8EDA0-3E54-4F45-9602-F55A7E2584ED}" type="datetimeFigureOut">
              <a:rPr lang="en-US" smtClean="0"/>
              <a:t>10/10/2020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4AE8115-49BA-485C-8FAF-E481A9C5312C}" type="slidenum">
              <a:rPr lang="en-US" smtClean="0"/>
              <a:t>‹#›</a:t>
            </a:fld>
            <a:endParaRPr lang="en-US"/>
          </a:p>
        </p:txBody>
      </p:sp>
    </p:spTree>
    <p:extLst>
      <p:ext uri="{BB962C8B-B14F-4D97-AF65-F5344CB8AC3E}">
        <p14:creationId xmlns:p14="http://schemas.microsoft.com/office/powerpoint/2010/main" val="2682080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4F8EDA0-3E54-4F45-9602-F55A7E2584ED}" type="datetimeFigureOut">
              <a:rPr lang="en-US" smtClean="0"/>
              <a:t>10/10/2020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AE8115-49BA-485C-8FAF-E481A9C5312C}" type="slidenum">
              <a:rPr lang="en-US" smtClean="0"/>
              <a:t>‹#›</a:t>
            </a:fld>
            <a:endParaRPr lang="en-US"/>
          </a:p>
        </p:txBody>
      </p:sp>
    </p:spTree>
    <p:extLst>
      <p:ext uri="{BB962C8B-B14F-4D97-AF65-F5344CB8AC3E}">
        <p14:creationId xmlns:p14="http://schemas.microsoft.com/office/powerpoint/2010/main" val="6930287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4F8EDA0-3E54-4F45-9602-F55A7E2584ED}" type="datetimeFigureOut">
              <a:rPr lang="en-US" smtClean="0"/>
              <a:t>10/10/2020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AE8115-49BA-485C-8FAF-E481A9C5312C}" type="slidenum">
              <a:rPr lang="en-US" smtClean="0"/>
              <a:t>‹#›</a:t>
            </a:fld>
            <a:endParaRPr lang="en-US"/>
          </a:p>
        </p:txBody>
      </p:sp>
    </p:spTree>
    <p:extLst>
      <p:ext uri="{BB962C8B-B14F-4D97-AF65-F5344CB8AC3E}">
        <p14:creationId xmlns:p14="http://schemas.microsoft.com/office/powerpoint/2010/main" val="7685687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F8EDA0-3E54-4F45-9602-F55A7E2584ED}" type="datetimeFigureOut">
              <a:rPr lang="en-US" smtClean="0"/>
              <a:t>10/10/2020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AE8115-49BA-485C-8FAF-E481A9C5312C}" type="slidenum">
              <a:rPr lang="en-US" smtClean="0"/>
              <a:t>‹#›</a:t>
            </a:fld>
            <a:endParaRPr lang="en-US"/>
          </a:p>
        </p:txBody>
      </p:sp>
    </p:spTree>
    <p:extLst>
      <p:ext uri="{BB962C8B-B14F-4D97-AF65-F5344CB8AC3E}">
        <p14:creationId xmlns:p14="http://schemas.microsoft.com/office/powerpoint/2010/main" val="38431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t="7180" b="18193"/>
          <a:stretch/>
        </p:blipFill>
        <p:spPr>
          <a:xfrm>
            <a:off x="20" y="0"/>
            <a:ext cx="12191980" cy="4637988"/>
          </a:xfrm>
          <a:prstGeom prst="rect">
            <a:avLst/>
          </a:prstGeom>
        </p:spPr>
      </p:pic>
      <p:sp>
        <p:nvSpPr>
          <p:cNvPr id="2" name="Title 1"/>
          <p:cNvSpPr>
            <a:spLocks noGrp="1"/>
          </p:cNvSpPr>
          <p:nvPr>
            <p:ph type="ctrTitle"/>
          </p:nvPr>
        </p:nvSpPr>
        <p:spPr>
          <a:xfrm>
            <a:off x="411983" y="4828907"/>
            <a:ext cx="12191980" cy="1567543"/>
          </a:xfrm>
          <a:solidFill>
            <a:schemeClr val="bg1"/>
          </a:solidFill>
        </p:spPr>
        <p:txBody>
          <a:bodyPr anchor="ctr">
            <a:normAutofit fontScale="90000"/>
          </a:bodyPr>
          <a:lstStyle/>
          <a:p>
            <a:br>
              <a:rPr lang="en-US" sz="3600" b="1" dirty="0">
                <a:solidFill>
                  <a:schemeClr val="accent1">
                    <a:lumMod val="75000"/>
                  </a:schemeClr>
                </a:solidFill>
                <a:latin typeface="Century Gothic" panose="020B0502020202020204" pitchFamily="34" charset="0"/>
              </a:rPr>
            </a:br>
            <a:br>
              <a:rPr lang="en-US" sz="3600" b="1" dirty="0">
                <a:solidFill>
                  <a:schemeClr val="accent1">
                    <a:lumMod val="75000"/>
                  </a:schemeClr>
                </a:solidFill>
                <a:latin typeface="Century Gothic" panose="020B0502020202020204" pitchFamily="34" charset="0"/>
              </a:rPr>
            </a:br>
            <a:r>
              <a:rPr lang="ru-RU" sz="3600" b="1" dirty="0">
                <a:solidFill>
                  <a:schemeClr val="accent1">
                    <a:lumMod val="75000"/>
                  </a:schemeClr>
                </a:solidFill>
                <a:latin typeface="Century Gothic" panose="020B0502020202020204" pitchFamily="34" charset="0"/>
              </a:rPr>
              <a:t>Обоснование н</a:t>
            </a:r>
            <a:r>
              <a:rPr lang="ru-RU" sz="3100" b="1" dirty="0">
                <a:solidFill>
                  <a:schemeClr val="accent1">
                    <a:lumMod val="75000"/>
                  </a:schemeClr>
                </a:solidFill>
                <a:latin typeface="Century Gothic" panose="020B0502020202020204" pitchFamily="34" charset="0"/>
              </a:rPr>
              <a:t>еобходимости в общественной поддержке</a:t>
            </a:r>
            <a:r>
              <a:rPr lang="en-US" sz="3100" b="1" dirty="0">
                <a:solidFill>
                  <a:schemeClr val="accent1">
                    <a:lumMod val="75000"/>
                  </a:schemeClr>
                </a:solidFill>
                <a:latin typeface="Century Gothic" panose="020B0502020202020204" pitchFamily="34" charset="0"/>
              </a:rPr>
              <a:t>: </a:t>
            </a:r>
            <a:br>
              <a:rPr lang="en-US" sz="3100" b="1" dirty="0">
                <a:solidFill>
                  <a:schemeClr val="accent1">
                    <a:lumMod val="75000"/>
                  </a:schemeClr>
                </a:solidFill>
                <a:latin typeface="Century Gothic" panose="020B0502020202020204" pitchFamily="34" charset="0"/>
              </a:rPr>
            </a:br>
            <a:r>
              <a:rPr lang="ru-RU" sz="3100" b="1" dirty="0">
                <a:solidFill>
                  <a:schemeClr val="accent1">
                    <a:lumMod val="75000"/>
                  </a:schemeClr>
                </a:solidFill>
                <a:latin typeface="Century Gothic" panose="020B0502020202020204" pitchFamily="34" charset="0"/>
              </a:rPr>
              <a:t>Воздействие домашнего насилия на детей</a:t>
            </a:r>
            <a:r>
              <a:rPr lang="en-US" sz="3100" b="1" dirty="0">
                <a:solidFill>
                  <a:schemeClr val="accent1">
                    <a:lumMod val="75000"/>
                  </a:schemeClr>
                </a:solidFill>
                <a:latin typeface="Century Gothic" panose="020B0502020202020204" pitchFamily="34" charset="0"/>
              </a:rPr>
              <a:t> </a:t>
            </a:r>
            <a:br>
              <a:rPr lang="en-US" sz="3600" b="1" dirty="0">
                <a:solidFill>
                  <a:schemeClr val="accent1">
                    <a:lumMod val="75000"/>
                  </a:schemeClr>
                </a:solidFill>
                <a:latin typeface="Century Gothic" panose="020B0502020202020204" pitchFamily="34" charset="0"/>
              </a:rPr>
            </a:br>
            <a:r>
              <a:rPr lang="en-US" sz="1800" b="1" dirty="0">
                <a:solidFill>
                  <a:schemeClr val="accent1">
                    <a:lumMod val="75000"/>
                  </a:schemeClr>
                </a:solidFill>
                <a:latin typeface="Century Gothic" panose="020B0502020202020204" pitchFamily="34" charset="0"/>
              </a:rPr>
              <a:t>(</a:t>
            </a:r>
            <a:r>
              <a:rPr lang="ru-RU" sz="1800" b="1" dirty="0">
                <a:solidFill>
                  <a:schemeClr val="accent1">
                    <a:lumMod val="75000"/>
                  </a:schemeClr>
                </a:solidFill>
                <a:latin typeface="Century Gothic" panose="020B0502020202020204" pitchFamily="34" charset="0"/>
              </a:rPr>
              <a:t>Слайды и информация адаптированы на основе материалов инициативы Округа Санта-Клара по предотвращению негативного влияния на детей и Центра здорового воспитания молодежи</a:t>
            </a:r>
            <a:r>
              <a:rPr lang="en-US" sz="1800" b="1" dirty="0">
                <a:solidFill>
                  <a:schemeClr val="accent1">
                    <a:lumMod val="75000"/>
                  </a:schemeClr>
                </a:solidFill>
                <a:latin typeface="Century Gothic" panose="020B0502020202020204" pitchFamily="34" charset="0"/>
              </a:rPr>
              <a:t>)</a:t>
            </a:r>
            <a:br>
              <a:rPr lang="en-US" sz="1800" b="1" dirty="0">
                <a:solidFill>
                  <a:schemeClr val="accent1">
                    <a:lumMod val="75000"/>
                  </a:schemeClr>
                </a:solidFill>
                <a:latin typeface="Century Gothic" panose="020B0502020202020204" pitchFamily="34" charset="0"/>
              </a:rPr>
            </a:br>
            <a:br>
              <a:rPr lang="en-US" sz="2200" b="1" dirty="0">
                <a:solidFill>
                  <a:schemeClr val="accent1">
                    <a:lumMod val="75000"/>
                  </a:schemeClr>
                </a:solidFill>
                <a:latin typeface="Century Gothic" panose="020B0502020202020204" pitchFamily="34" charset="0"/>
              </a:rPr>
            </a:br>
            <a:r>
              <a:rPr lang="ru-RU" sz="2000" b="1" dirty="0">
                <a:solidFill>
                  <a:schemeClr val="accent1">
                    <a:lumMod val="75000"/>
                  </a:schemeClr>
                </a:solidFill>
                <a:latin typeface="Century Gothic" panose="020B0502020202020204" pitchFamily="34" charset="0"/>
              </a:rPr>
              <a:t>Презентует</a:t>
            </a:r>
            <a:r>
              <a:rPr lang="en-US" sz="2000" b="1" dirty="0">
                <a:solidFill>
                  <a:schemeClr val="accent1">
                    <a:lumMod val="75000"/>
                  </a:schemeClr>
                </a:solidFill>
                <a:latin typeface="Century Gothic" panose="020B0502020202020204" pitchFamily="34" charset="0"/>
              </a:rPr>
              <a:t>: </a:t>
            </a:r>
            <a:r>
              <a:rPr lang="ru-RU" sz="2000" b="1" dirty="0" err="1">
                <a:solidFill>
                  <a:schemeClr val="accent1">
                    <a:lumMod val="75000"/>
                  </a:schemeClr>
                </a:solidFill>
                <a:latin typeface="Century Gothic" panose="020B0502020202020204" pitchFamily="34" charset="0"/>
              </a:rPr>
              <a:t>Эстер</a:t>
            </a:r>
            <a:r>
              <a:rPr lang="ru-RU" sz="2000" b="1" dirty="0">
                <a:solidFill>
                  <a:schemeClr val="accent1">
                    <a:lumMod val="75000"/>
                  </a:schemeClr>
                </a:solidFill>
                <a:latin typeface="Century Gothic" panose="020B0502020202020204" pitchFamily="34" charset="0"/>
              </a:rPr>
              <a:t> </a:t>
            </a:r>
            <a:r>
              <a:rPr lang="ru-RU" sz="2000" b="1" dirty="0" err="1">
                <a:solidFill>
                  <a:schemeClr val="accent1">
                    <a:lumMod val="75000"/>
                  </a:schemeClr>
                </a:solidFill>
                <a:latin typeface="Century Gothic" panose="020B0502020202020204" pitchFamily="34" charset="0"/>
              </a:rPr>
              <a:t>Пералез-Дикманн</a:t>
            </a:r>
            <a:r>
              <a:rPr lang="ru-RU" sz="2000" b="1" dirty="0">
                <a:solidFill>
                  <a:schemeClr val="accent1">
                    <a:lumMod val="75000"/>
                  </a:schemeClr>
                </a:solidFill>
                <a:latin typeface="Century Gothic" panose="020B0502020202020204" pitchFamily="34" charset="0"/>
              </a:rPr>
              <a:t>, исполнительный  директор НКО </a:t>
            </a:r>
            <a:r>
              <a:rPr lang="en-US" sz="2000" b="1" dirty="0">
                <a:solidFill>
                  <a:schemeClr val="accent1">
                    <a:lumMod val="75000"/>
                  </a:schemeClr>
                </a:solidFill>
                <a:latin typeface="Century Gothic" panose="020B0502020202020204" pitchFamily="34" charset="0"/>
              </a:rPr>
              <a:t>Next Door Solutions</a:t>
            </a:r>
            <a:br>
              <a:rPr lang="en-US" sz="4000" b="1" dirty="0">
                <a:solidFill>
                  <a:schemeClr val="accent1">
                    <a:lumMod val="75000"/>
                  </a:schemeClr>
                </a:solidFill>
                <a:latin typeface="Century Gothic" panose="020B0502020202020204" pitchFamily="34" charset="0"/>
              </a:rPr>
            </a:br>
            <a:endParaRPr lang="en-US" sz="4000" b="1" dirty="0">
              <a:solidFill>
                <a:srgbClr val="00B050"/>
              </a:solidFill>
              <a:effectLst>
                <a:outerShdw blurRad="38100" dist="38100" dir="2700000" algn="tl">
                  <a:srgbClr val="000000">
                    <a:alpha val="43137"/>
                  </a:srgbClr>
                </a:outerShdw>
              </a:effectLst>
              <a:latin typeface="Century Gothic" panose="020B0502020202020204" pitchFamily="34" charset="0"/>
            </a:endParaRPr>
          </a:p>
        </p:txBody>
      </p:sp>
    </p:spTree>
    <p:extLst>
      <p:ext uri="{BB962C8B-B14F-4D97-AF65-F5344CB8AC3E}">
        <p14:creationId xmlns:p14="http://schemas.microsoft.com/office/powerpoint/2010/main" val="22141028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5"/>
          <p:cNvSpPr>
            <a:spLocks noGrp="1"/>
          </p:cNvSpPr>
          <p:nvPr>
            <p:ph type="title"/>
          </p:nvPr>
        </p:nvSpPr>
        <p:spPr>
          <a:xfrm>
            <a:off x="1524000" y="304800"/>
            <a:ext cx="9247188" cy="1447800"/>
          </a:xfrm>
          <a:solidFill>
            <a:schemeClr val="bg1"/>
          </a:solidFill>
        </p:spPr>
        <p:txBody>
          <a:bodyPr>
            <a:normAutofit/>
          </a:bodyPr>
          <a:lstStyle/>
          <a:p>
            <a:r>
              <a:rPr lang="ru-RU" altLang="en-US" sz="2800" b="1" dirty="0">
                <a:latin typeface="Calibri" panose="020F0502020204030204" pitchFamily="34" charset="0"/>
              </a:rPr>
              <a:t>Взгляд через «линзу травмы»</a:t>
            </a:r>
            <a:r>
              <a:rPr lang="en-US" altLang="en-US" sz="2800" b="1" dirty="0">
                <a:latin typeface="Calibri" panose="020F0502020204030204" pitchFamily="34" charset="0"/>
              </a:rPr>
              <a:t> </a:t>
            </a:r>
            <a:r>
              <a:rPr lang="ru-RU" altLang="en-US" sz="2800" b="1" dirty="0">
                <a:latin typeface="Calibri" panose="020F0502020204030204" pitchFamily="34" charset="0"/>
              </a:rPr>
              <a:t>помогает нам </a:t>
            </a:r>
            <a:r>
              <a:rPr lang="en-US" altLang="en-US" sz="2800" b="1" dirty="0">
                <a:latin typeface="Calibri" panose="020F0502020204030204" pitchFamily="34" charset="0"/>
              </a:rPr>
              <a:t> </a:t>
            </a:r>
            <a:r>
              <a:rPr lang="ru-RU" altLang="en-US" sz="2800" b="1" dirty="0">
                <a:solidFill>
                  <a:srgbClr val="C00000"/>
                </a:solidFill>
                <a:latin typeface="Calibri" panose="020F0502020204030204" pitchFamily="34" charset="0"/>
              </a:rPr>
              <a:t>понять поведение</a:t>
            </a:r>
            <a:endParaRPr lang="en-US" altLang="en-US" sz="2800" b="1" dirty="0">
              <a:solidFill>
                <a:srgbClr val="C00000"/>
              </a:solidFill>
              <a:latin typeface="Calibri" panose="020F0502020204030204" pitchFamily="34" charset="0"/>
            </a:endParaRPr>
          </a:p>
        </p:txBody>
      </p:sp>
      <p:sp>
        <p:nvSpPr>
          <p:cNvPr id="40963" name="Rectangle 3"/>
          <p:cNvSpPr>
            <a:spLocks noGrp="1" noRot="1" noChangeArrowheads="1"/>
          </p:cNvSpPr>
          <p:nvPr>
            <p:ph idx="1"/>
          </p:nvPr>
        </p:nvSpPr>
        <p:spPr>
          <a:xfrm>
            <a:off x="3054285" y="2421903"/>
            <a:ext cx="8663233" cy="2668571"/>
          </a:xfrm>
          <a:noFill/>
        </p:spPr>
        <p:txBody>
          <a:bodyPr>
            <a:normAutofit/>
          </a:bodyPr>
          <a:lstStyle/>
          <a:p>
            <a:pPr algn="ctr" eaLnBrk="1" hangingPunct="1">
              <a:buFont typeface="Wingdings" panose="05000000000000000000" pitchFamily="2" charset="2"/>
              <a:buNone/>
            </a:pPr>
            <a:r>
              <a:rPr lang="ru-RU" altLang="en-US" sz="3000" b="1" dirty="0"/>
              <a:t>Переход от вопроса</a:t>
            </a:r>
            <a:r>
              <a:rPr lang="en-US" altLang="en-US" sz="3000" dirty="0"/>
              <a:t>:  </a:t>
            </a:r>
            <a:endParaRPr lang="en-US" altLang="en-US" sz="3000" i="1" dirty="0"/>
          </a:p>
          <a:p>
            <a:pPr algn="ctr" eaLnBrk="1" hangingPunct="1">
              <a:buFont typeface="Wingdings" panose="05000000000000000000" pitchFamily="2" charset="2"/>
              <a:buNone/>
            </a:pPr>
            <a:r>
              <a:rPr lang="en-US" altLang="en-US" sz="3000" i="1" dirty="0"/>
              <a:t>“</a:t>
            </a:r>
            <a:r>
              <a:rPr lang="ru-RU" altLang="en-US" sz="3000" i="1" dirty="0"/>
              <a:t>Что не так с этим человеком</a:t>
            </a:r>
            <a:r>
              <a:rPr lang="en-US" altLang="en-US" sz="3000" i="1" dirty="0"/>
              <a:t>?”</a:t>
            </a:r>
          </a:p>
          <a:p>
            <a:pPr algn="ctr" eaLnBrk="1" hangingPunct="1">
              <a:buFont typeface="Wingdings" panose="05000000000000000000" pitchFamily="2" charset="2"/>
              <a:buNone/>
            </a:pPr>
            <a:endParaRPr lang="en-US" altLang="en-US" sz="3000" u="sng" dirty="0"/>
          </a:p>
          <a:p>
            <a:pPr algn="ctr" eaLnBrk="1" hangingPunct="1">
              <a:buFont typeface="Wingdings" panose="05000000000000000000" pitchFamily="2" charset="2"/>
              <a:buNone/>
            </a:pPr>
            <a:r>
              <a:rPr lang="ru-RU" altLang="en-US" sz="3000" u="sng" dirty="0"/>
              <a:t>К в</a:t>
            </a:r>
            <a:r>
              <a:rPr lang="en-US" altLang="en-US" sz="3000" u="sng" dirty="0"/>
              <a:t>o</a:t>
            </a:r>
            <a:r>
              <a:rPr lang="ru-RU" altLang="en-US" sz="3000" u="sng" dirty="0"/>
              <a:t>просу:</a:t>
            </a:r>
            <a:endParaRPr lang="en-US" altLang="en-US" sz="3000" u="sng" dirty="0"/>
          </a:p>
          <a:p>
            <a:pPr algn="ctr" eaLnBrk="1" hangingPunct="1">
              <a:buFont typeface="Wingdings" panose="05000000000000000000" pitchFamily="2" charset="2"/>
              <a:buNone/>
            </a:pPr>
            <a:r>
              <a:rPr lang="en-US" altLang="en-US" sz="3000" i="1" dirty="0"/>
              <a:t>“</a:t>
            </a:r>
            <a:r>
              <a:rPr lang="ru-RU" altLang="en-US" sz="3000" b="1" i="1" dirty="0"/>
              <a:t>Через что прошел этот человек</a:t>
            </a:r>
            <a:r>
              <a:rPr lang="en-US" altLang="en-US" sz="3000" b="1" i="1" dirty="0"/>
              <a:t>?”</a:t>
            </a:r>
          </a:p>
          <a:p>
            <a:pPr eaLnBrk="1" hangingPunct="1">
              <a:buFont typeface="Wingdings" panose="05000000000000000000" pitchFamily="2" charset="2"/>
              <a:buNone/>
            </a:pPr>
            <a:endParaRPr lang="en-US" altLang="en-US" dirty="0">
              <a:solidFill>
                <a:srgbClr val="E7BC29"/>
              </a:solidFill>
            </a:endParaRPr>
          </a:p>
          <a:p>
            <a:pPr eaLnBrk="1" hangingPunct="1">
              <a:buFont typeface="Wingdings" panose="05000000000000000000" pitchFamily="2" charset="2"/>
              <a:buNone/>
            </a:pPr>
            <a:endParaRPr lang="en-US" altLang="en-US" dirty="0">
              <a:solidFill>
                <a:srgbClr val="E7BC29"/>
              </a:solidFill>
            </a:endParaRPr>
          </a:p>
        </p:txBody>
      </p:sp>
      <p:pic>
        <p:nvPicPr>
          <p:cNvPr id="6" name="Picture 5"/>
          <p:cNvPicPr>
            <a:picLocks noChangeAspect="1"/>
          </p:cNvPicPr>
          <p:nvPr/>
        </p:nvPicPr>
        <p:blipFill>
          <a:blip r:embed="rId3"/>
          <a:stretch>
            <a:fillRect/>
          </a:stretch>
        </p:blipFill>
        <p:spPr>
          <a:xfrm>
            <a:off x="530329" y="1655703"/>
            <a:ext cx="1986185" cy="2183370"/>
          </a:xfrm>
          <a:prstGeom prst="rect">
            <a:avLst/>
          </a:prstGeom>
        </p:spPr>
      </p:pic>
      <p:pic>
        <p:nvPicPr>
          <p:cNvPr id="2" name="Picture 1"/>
          <p:cNvPicPr>
            <a:picLocks noChangeAspect="1"/>
          </p:cNvPicPr>
          <p:nvPr/>
        </p:nvPicPr>
        <p:blipFill>
          <a:blip r:embed="rId4"/>
          <a:stretch>
            <a:fillRect/>
          </a:stretch>
        </p:blipFill>
        <p:spPr>
          <a:xfrm>
            <a:off x="386641" y="4179995"/>
            <a:ext cx="2273562" cy="2214123"/>
          </a:xfrm>
          <a:prstGeom prst="rect">
            <a:avLst/>
          </a:prstGeom>
        </p:spPr>
      </p:pic>
    </p:spTree>
    <p:extLst>
      <p:ext uri="{BB962C8B-B14F-4D97-AF65-F5344CB8AC3E}">
        <p14:creationId xmlns:p14="http://schemas.microsoft.com/office/powerpoint/2010/main" val="23403875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u-RU" sz="2800" b="1" dirty="0">
                <a:latin typeface="+mn-lt"/>
              </a:rPr>
              <a:t>Воздействие </a:t>
            </a:r>
            <a:r>
              <a:rPr lang="ru-RU" sz="2800" b="1" u="sng" dirty="0">
                <a:latin typeface="+mn-lt"/>
              </a:rPr>
              <a:t>токсичного стресса</a:t>
            </a:r>
            <a:endParaRPr lang="en-US" sz="2800" b="1" dirty="0">
              <a:latin typeface="+mn-lt"/>
            </a:endParaRPr>
          </a:p>
        </p:txBody>
      </p:sp>
      <p:sp>
        <p:nvSpPr>
          <p:cNvPr id="3" name="Content Placeholder 2"/>
          <p:cNvSpPr>
            <a:spLocks noGrp="1"/>
          </p:cNvSpPr>
          <p:nvPr>
            <p:ph idx="1"/>
          </p:nvPr>
        </p:nvSpPr>
        <p:spPr>
          <a:xfrm>
            <a:off x="1524000" y="1417638"/>
            <a:ext cx="8789670" cy="4739322"/>
          </a:xfrm>
        </p:spPr>
        <p:txBody>
          <a:bodyPr>
            <a:noAutofit/>
          </a:bodyPr>
          <a:lstStyle/>
          <a:p>
            <a:r>
              <a:rPr lang="ru-RU" sz="2000" dirty="0">
                <a:latin typeface="Calibri" panose="020F0502020204030204" pitchFamily="34" charset="0"/>
                <a:cs typeface="Calibri" panose="020F0502020204030204" pitchFamily="34" charset="0"/>
              </a:rPr>
              <a:t>Люди приспособлены к тому, чтобы справляться с </a:t>
            </a:r>
            <a:r>
              <a:rPr lang="uk-UA" sz="2000" dirty="0" err="1">
                <a:latin typeface="Calibri" panose="020F0502020204030204" pitchFamily="34" charset="0"/>
                <a:cs typeface="Calibri" panose="020F0502020204030204" pitchFamily="34" charset="0"/>
              </a:rPr>
              <a:t>краткосрочными</a:t>
            </a:r>
            <a:r>
              <a:rPr lang="uk-UA" sz="2000" dirty="0">
                <a:latin typeface="Calibri" panose="020F0502020204030204" pitchFamily="34" charset="0"/>
                <a:cs typeface="Calibri" panose="020F0502020204030204" pitchFamily="34" charset="0"/>
              </a:rPr>
              <a:t> (</a:t>
            </a:r>
            <a:r>
              <a:rPr lang="uk-UA" sz="2000" dirty="0" err="1">
                <a:latin typeface="Calibri" panose="020F0502020204030204" pitchFamily="34" charset="0"/>
                <a:cs typeface="Calibri" panose="020F0502020204030204" pitchFamily="34" charset="0"/>
              </a:rPr>
              <a:t>перемежающимися</a:t>
            </a:r>
            <a:r>
              <a:rPr lang="uk-UA" sz="2000" dirty="0">
                <a:latin typeface="Calibri" panose="020F0502020204030204" pitchFamily="34" charset="0"/>
                <a:cs typeface="Calibri" panose="020F0502020204030204" pitchFamily="34" charset="0"/>
              </a:rPr>
              <a:t>) </a:t>
            </a:r>
            <a:r>
              <a:rPr lang="uk-UA" sz="2000" dirty="0" err="1">
                <a:latin typeface="Calibri" panose="020F0502020204030204" pitchFamily="34" charset="0"/>
                <a:cs typeface="Calibri" panose="020F0502020204030204" pitchFamily="34" charset="0"/>
              </a:rPr>
              <a:t>стрессовымии</a:t>
            </a:r>
            <a:r>
              <a:rPr lang="uk-UA" sz="2000" dirty="0">
                <a:latin typeface="Calibri" panose="020F0502020204030204" pitchFamily="34" charset="0"/>
                <a:cs typeface="Calibri" panose="020F0502020204030204" pitchFamily="34" charset="0"/>
              </a:rPr>
              <a:t> </a:t>
            </a:r>
            <a:r>
              <a:rPr lang="uk-UA" sz="2000" dirty="0" err="1">
                <a:latin typeface="Calibri" panose="020F0502020204030204" pitchFamily="34" charset="0"/>
                <a:cs typeface="Calibri" panose="020F0502020204030204" pitchFamily="34" charset="0"/>
              </a:rPr>
              <a:t>ситуациями</a:t>
            </a:r>
            <a:r>
              <a:rPr lang="uk-UA" sz="2000" dirty="0">
                <a:latin typeface="Calibri" panose="020F0502020204030204" pitchFamily="34" charset="0"/>
                <a:cs typeface="Calibri" panose="020F0502020204030204" pitchFamily="34" charset="0"/>
              </a:rPr>
              <a:t>, но не с </a:t>
            </a:r>
            <a:r>
              <a:rPr lang="uk-UA" sz="2000" dirty="0" err="1">
                <a:latin typeface="Calibri" panose="020F0502020204030204" pitchFamily="34" charset="0"/>
                <a:cs typeface="Calibri" panose="020F0502020204030204" pitchFamily="34" charset="0"/>
              </a:rPr>
              <a:t>хроническим</a:t>
            </a:r>
            <a:r>
              <a:rPr lang="uk-UA" sz="2000" dirty="0">
                <a:latin typeface="Calibri" panose="020F0502020204030204" pitchFamily="34" charset="0"/>
                <a:cs typeface="Calibri" panose="020F0502020204030204" pitchFamily="34" charset="0"/>
              </a:rPr>
              <a:t> </a:t>
            </a:r>
            <a:r>
              <a:rPr lang="uk-UA" sz="2000" dirty="0" err="1">
                <a:latin typeface="Calibri" panose="020F0502020204030204" pitchFamily="34" charset="0"/>
                <a:cs typeface="Calibri" panose="020F0502020204030204" pitchFamily="34" charset="0"/>
              </a:rPr>
              <a:t>стрессом</a:t>
            </a:r>
            <a:r>
              <a:rPr lang="en-US" sz="2000" dirty="0">
                <a:latin typeface="Calibri" panose="020F0502020204030204" pitchFamily="34" charset="0"/>
                <a:cs typeface="Calibri" panose="020F0502020204030204" pitchFamily="34" charset="0"/>
              </a:rPr>
              <a:t>.</a:t>
            </a:r>
          </a:p>
          <a:p>
            <a:r>
              <a:rPr lang="ru-RU" sz="2000" b="1" i="1" dirty="0">
                <a:solidFill>
                  <a:srgbClr val="C00000"/>
                </a:solidFill>
                <a:latin typeface="Calibri" panose="020F0502020204030204" pitchFamily="34" charset="0"/>
                <a:cs typeface="Calibri" panose="020F0502020204030204" pitchFamily="34" charset="0"/>
              </a:rPr>
              <a:t>Мы не созданы бороться с тигром круглосуточно</a:t>
            </a:r>
            <a:r>
              <a:rPr lang="en-US" sz="2000" b="1" i="1" dirty="0">
                <a:solidFill>
                  <a:srgbClr val="C00000"/>
                </a:solidFill>
                <a:latin typeface="Calibri" panose="020F0502020204030204" pitchFamily="34" charset="0"/>
                <a:cs typeface="Calibri" panose="020F0502020204030204" pitchFamily="34" charset="0"/>
              </a:rPr>
              <a:t>!</a:t>
            </a:r>
          </a:p>
          <a:p>
            <a:r>
              <a:rPr lang="ru-RU" sz="2000" dirty="0">
                <a:latin typeface="Calibri" panose="020F0502020204030204" pitchFamily="34" charset="0"/>
                <a:cs typeface="Calibri" panose="020F0502020204030204" pitchFamily="34" charset="0"/>
              </a:rPr>
              <a:t>У детей </a:t>
            </a:r>
            <a:r>
              <a:rPr lang="ru-RU" sz="2000" b="1" dirty="0">
                <a:latin typeface="Calibri" panose="020F0502020204030204" pitchFamily="34" charset="0"/>
                <a:cs typeface="Calibri" panose="020F0502020204030204" pitchFamily="34" charset="0"/>
              </a:rPr>
              <a:t>стресс становится токсичным </a:t>
            </a:r>
            <a:r>
              <a:rPr lang="ru-RU" sz="2000" dirty="0">
                <a:latin typeface="Calibri" panose="020F0502020204030204" pitchFamily="34" charset="0"/>
                <a:cs typeface="Calibri" panose="020F0502020204030204" pitchFamily="34" charset="0"/>
              </a:rPr>
              <a:t>когда </a:t>
            </a:r>
            <a:r>
              <a:rPr lang="ru-RU" sz="2000" b="1" dirty="0">
                <a:solidFill>
                  <a:srgbClr val="C00000"/>
                </a:solidFill>
                <a:latin typeface="Calibri" panose="020F0502020204030204" pitchFamily="34" charset="0"/>
                <a:cs typeface="Calibri" panose="020F0502020204030204" pitchFamily="34" charset="0"/>
              </a:rPr>
              <a:t>отсутствует смягчение </a:t>
            </a:r>
            <a:r>
              <a:rPr lang="ru-RU" sz="2000" dirty="0">
                <a:latin typeface="Calibri" panose="020F0502020204030204" pitchFamily="34" charset="0"/>
                <a:cs typeface="Calibri" panose="020F0502020204030204" pitchFamily="34" charset="0"/>
              </a:rPr>
              <a:t>в виде успокаивающего и поддерживающего ребенка взрослого</a:t>
            </a:r>
            <a:r>
              <a:rPr lang="en-US" sz="2000" dirty="0">
                <a:latin typeface="Calibri" panose="020F0502020204030204" pitchFamily="34" charset="0"/>
                <a:cs typeface="Calibri" panose="020F0502020204030204" pitchFamily="34" charset="0"/>
              </a:rPr>
              <a:t>.</a:t>
            </a:r>
          </a:p>
          <a:p>
            <a:r>
              <a:rPr lang="ru-RU" sz="2000" b="1" dirty="0">
                <a:solidFill>
                  <a:srgbClr val="C00000"/>
                </a:solidFill>
                <a:latin typeface="Calibri" panose="020F0502020204030204" pitchFamily="34" charset="0"/>
                <a:cs typeface="Calibri" panose="020F0502020204030204" pitchFamily="34" charset="0"/>
              </a:rPr>
              <a:t>Причины травмы и токсичного стресса</a:t>
            </a:r>
            <a:endParaRPr lang="en-US" sz="2000" b="1" dirty="0">
              <a:solidFill>
                <a:srgbClr val="C00000"/>
              </a:solidFill>
              <a:latin typeface="Calibri" panose="020F0502020204030204" pitchFamily="34" charset="0"/>
              <a:cs typeface="Calibri" panose="020F0502020204030204" pitchFamily="34" charset="0"/>
            </a:endParaRPr>
          </a:p>
          <a:p>
            <a:pPr marL="914400">
              <a:buFont typeface="Wingdings" panose="05000000000000000000" pitchFamily="2" charset="2"/>
              <a:buChar char="ü"/>
            </a:pPr>
            <a:r>
              <a:rPr lang="ru-RU" sz="2000" dirty="0">
                <a:latin typeface="Calibri" panose="020F0502020204030204" pitchFamily="34" charset="0"/>
                <a:cs typeface="Calibri" panose="020F0502020204030204" pitchFamily="34" charset="0"/>
              </a:rPr>
              <a:t>Изменения в физиологии</a:t>
            </a:r>
            <a:endParaRPr lang="en-US" sz="2000" dirty="0">
              <a:latin typeface="Calibri" panose="020F0502020204030204" pitchFamily="34" charset="0"/>
              <a:cs typeface="Calibri" panose="020F0502020204030204" pitchFamily="34" charset="0"/>
            </a:endParaRPr>
          </a:p>
          <a:p>
            <a:pPr marL="914400">
              <a:buFont typeface="Wingdings" panose="05000000000000000000" pitchFamily="2" charset="2"/>
              <a:buChar char="ü"/>
            </a:pPr>
            <a:r>
              <a:rPr lang="ru-RU" sz="2000" dirty="0">
                <a:latin typeface="Calibri" panose="020F0502020204030204" pitchFamily="34" charset="0"/>
                <a:cs typeface="Calibri" panose="020F0502020204030204" pitchFamily="34" charset="0"/>
              </a:rPr>
              <a:t>Изменения в архитектуре мозга</a:t>
            </a:r>
            <a:endParaRPr lang="en-US" sz="2000" dirty="0">
              <a:latin typeface="Calibri" panose="020F0502020204030204" pitchFamily="34" charset="0"/>
              <a:cs typeface="Calibri" panose="020F0502020204030204" pitchFamily="34" charset="0"/>
            </a:endParaRPr>
          </a:p>
          <a:p>
            <a:pPr marL="914400">
              <a:buFont typeface="Wingdings" panose="05000000000000000000" pitchFamily="2" charset="2"/>
              <a:buChar char="ü"/>
            </a:pPr>
            <a:r>
              <a:rPr lang="ru-RU" sz="2000" dirty="0">
                <a:latin typeface="Calibri" panose="020F0502020204030204" pitchFamily="34" charset="0"/>
                <a:cs typeface="Calibri" panose="020F0502020204030204" pitchFamily="34" charset="0"/>
              </a:rPr>
              <a:t>Изменения навыков, способностей и поведения</a:t>
            </a:r>
            <a:endParaRPr lang="en-US" sz="2000" dirty="0">
              <a:latin typeface="Calibri" panose="020F0502020204030204" pitchFamily="34" charset="0"/>
              <a:cs typeface="Calibri" panose="020F0502020204030204" pitchFamily="34" charset="0"/>
            </a:endParaRPr>
          </a:p>
          <a:p>
            <a:pPr marL="914400">
              <a:buFont typeface="Wingdings" panose="05000000000000000000" pitchFamily="2" charset="2"/>
              <a:buChar char="ü"/>
            </a:pPr>
            <a:r>
              <a:rPr lang="ru-RU" sz="2000" dirty="0">
                <a:latin typeface="Calibri" panose="020F0502020204030204" pitchFamily="34" charset="0"/>
                <a:cs typeface="Calibri" panose="020F0502020204030204" pitchFamily="34" charset="0"/>
              </a:rPr>
              <a:t>Изменения физического и психического здоровья</a:t>
            </a:r>
            <a:endParaRPr lang="en-US" sz="2000" dirty="0">
              <a:latin typeface="Calibri" panose="020F0502020204030204" pitchFamily="34" charset="0"/>
              <a:cs typeface="Calibri" panose="020F0502020204030204" pitchFamily="34" charset="0"/>
            </a:endParaRPr>
          </a:p>
        </p:txBody>
      </p:sp>
      <p:pic>
        <p:nvPicPr>
          <p:cNvPr id="6" name="Picture 5"/>
          <p:cNvPicPr>
            <a:picLocks noChangeAspect="1"/>
          </p:cNvPicPr>
          <p:nvPr/>
        </p:nvPicPr>
        <p:blipFill rotWithShape="1">
          <a:blip r:embed="rId3"/>
          <a:srcRect l="62567" r="-1" b="55719"/>
          <a:stretch/>
        </p:blipFill>
        <p:spPr>
          <a:xfrm>
            <a:off x="7969819" y="3588993"/>
            <a:ext cx="2948371" cy="2828041"/>
          </a:xfrm>
          <a:prstGeom prst="rect">
            <a:avLst/>
          </a:prstGeom>
        </p:spPr>
      </p:pic>
    </p:spTree>
    <p:extLst>
      <p:ext uri="{BB962C8B-B14F-4D97-AF65-F5344CB8AC3E}">
        <p14:creationId xmlns:p14="http://schemas.microsoft.com/office/powerpoint/2010/main" val="20044132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935126" y="2413338"/>
            <a:ext cx="8208874" cy="3970318"/>
          </a:xfrm>
          <a:prstGeom prst="rect">
            <a:avLst/>
          </a:prstGeom>
        </p:spPr>
        <p:txBody>
          <a:bodyPr wrap="square">
            <a:spAutoFit/>
          </a:bodyPr>
          <a:lstStyle/>
          <a:p>
            <a:pPr>
              <a:buClr>
                <a:srgbClr val="FF3300"/>
              </a:buClr>
              <a:buSzPct val="80000"/>
              <a:buFont typeface="Wingdings" panose="05000000000000000000" pitchFamily="2" charset="2"/>
              <a:buChar char="§"/>
              <a:defRPr/>
            </a:pPr>
            <a:r>
              <a:rPr lang="ru-RU" altLang="en-US" sz="2800" b="1" dirty="0"/>
              <a:t>Безопасная среда дома</a:t>
            </a:r>
            <a:endParaRPr lang="en-US" altLang="en-US" sz="2800" b="1" dirty="0"/>
          </a:p>
          <a:p>
            <a:pPr>
              <a:buClr>
                <a:srgbClr val="FF3300"/>
              </a:buClr>
              <a:buSzPct val="80000"/>
              <a:defRPr/>
            </a:pPr>
            <a:endParaRPr lang="en-US" altLang="en-US" sz="2800" b="1" dirty="0"/>
          </a:p>
          <a:p>
            <a:pPr>
              <a:buClr>
                <a:srgbClr val="FF3300"/>
              </a:buClr>
              <a:buSzPct val="80000"/>
              <a:buFont typeface="Wingdings" panose="05000000000000000000" pitchFamily="2" charset="2"/>
              <a:buChar char="§"/>
              <a:defRPr/>
            </a:pPr>
            <a:r>
              <a:rPr lang="ru-RU" altLang="en-US" sz="2800" b="1" dirty="0"/>
              <a:t>Стабильные отношения со взрослыми, </a:t>
            </a:r>
            <a:r>
              <a:rPr lang="en-US" altLang="en-US" sz="2800" b="1" dirty="0"/>
              <a:t> </a:t>
            </a:r>
            <a:endParaRPr lang="ru-RU" altLang="en-US" sz="2800" b="1" dirty="0"/>
          </a:p>
          <a:p>
            <a:pPr>
              <a:buClr>
                <a:srgbClr val="FF3300"/>
              </a:buClr>
              <a:buSzPct val="80000"/>
              <a:defRPr/>
            </a:pPr>
            <a:r>
              <a:rPr lang="ru-RU" altLang="en-US" sz="2800" b="1" dirty="0"/>
              <a:t>которые защищают детей и стоят на</a:t>
            </a:r>
            <a:r>
              <a:rPr lang="en-US" altLang="en-US" sz="2800" b="1" dirty="0"/>
              <a:t> </a:t>
            </a:r>
          </a:p>
          <a:p>
            <a:pPr>
              <a:buClr>
                <a:srgbClr val="FF3300"/>
              </a:buClr>
              <a:buSzPct val="80000"/>
              <a:defRPr/>
            </a:pPr>
            <a:r>
              <a:rPr lang="ru-RU" altLang="en-US" sz="2800" b="1" dirty="0"/>
              <a:t>страже их интересов</a:t>
            </a:r>
            <a:r>
              <a:rPr lang="en-US" altLang="en-US" sz="2800" b="1" dirty="0"/>
              <a:t> (</a:t>
            </a:r>
            <a:r>
              <a:rPr lang="ru-RU" altLang="en-US" sz="2800" b="1" dirty="0"/>
              <a:t>к прим., наставники,</a:t>
            </a:r>
            <a:r>
              <a:rPr lang="en-US" altLang="en-US" sz="2800" b="1" dirty="0"/>
              <a:t> </a:t>
            </a:r>
            <a:r>
              <a:rPr lang="ru-RU" altLang="en-US" sz="2800" b="1" dirty="0"/>
              <a:t>молодежные лидеры, тренеры, и т.д.)</a:t>
            </a:r>
            <a:endParaRPr lang="en-US" altLang="en-US" sz="2800" b="1" dirty="0"/>
          </a:p>
          <a:p>
            <a:pPr>
              <a:buClr>
                <a:srgbClr val="FF3300"/>
              </a:buClr>
              <a:buSzPct val="80000"/>
              <a:defRPr/>
            </a:pPr>
            <a:endParaRPr lang="en-US" altLang="en-US" sz="2800" b="1" dirty="0"/>
          </a:p>
          <a:p>
            <a:pPr>
              <a:buClr>
                <a:srgbClr val="FF3300"/>
              </a:buClr>
              <a:buSzPct val="80000"/>
              <a:buFont typeface="Wingdings" panose="05000000000000000000" pitchFamily="2" charset="2"/>
              <a:buChar char="§"/>
              <a:defRPr/>
            </a:pPr>
            <a:r>
              <a:rPr lang="ru-RU" altLang="en-US" sz="2800" b="1" dirty="0"/>
              <a:t>Стабильная устойчивая среда, нормальные отношения, поддержка</a:t>
            </a:r>
            <a:endParaRPr lang="en-US" altLang="en-US" sz="2800" b="1" dirty="0"/>
          </a:p>
        </p:txBody>
      </p:sp>
      <p:sp>
        <p:nvSpPr>
          <p:cNvPr id="10" name="TextBox 9"/>
          <p:cNvSpPr txBox="1"/>
          <p:nvPr/>
        </p:nvSpPr>
        <p:spPr>
          <a:xfrm>
            <a:off x="1095270" y="904352"/>
            <a:ext cx="8259745" cy="1077218"/>
          </a:xfrm>
          <a:prstGeom prst="rect">
            <a:avLst/>
          </a:prstGeom>
          <a:noFill/>
        </p:spPr>
        <p:txBody>
          <a:bodyPr wrap="square" rtlCol="0">
            <a:spAutoFit/>
          </a:bodyPr>
          <a:lstStyle/>
          <a:p>
            <a:r>
              <a:rPr lang="ru-RU" sz="3200" b="1" dirty="0">
                <a:solidFill>
                  <a:schemeClr val="tx2">
                    <a:lumMod val="60000"/>
                    <a:lumOff val="40000"/>
                  </a:schemeClr>
                </a:solidFill>
              </a:rPr>
              <a:t>Что может помочь детям, которые были свидетелями домашнего насилия</a:t>
            </a:r>
            <a:r>
              <a:rPr lang="en-US" sz="3200" b="1" dirty="0">
                <a:solidFill>
                  <a:schemeClr val="tx2">
                    <a:lumMod val="60000"/>
                    <a:lumOff val="40000"/>
                  </a:schemeClr>
                </a:solidFill>
              </a:rPr>
              <a:t>?</a:t>
            </a: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3767" y="2491991"/>
            <a:ext cx="3471077" cy="3471077"/>
          </a:xfrm>
          <a:prstGeom prst="rect">
            <a:avLst/>
          </a:prstGeom>
        </p:spPr>
      </p:pic>
    </p:spTree>
    <p:extLst>
      <p:ext uri="{BB962C8B-B14F-4D97-AF65-F5344CB8AC3E}">
        <p14:creationId xmlns:p14="http://schemas.microsoft.com/office/powerpoint/2010/main" val="29440082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20347" y="636476"/>
            <a:ext cx="8768089" cy="2092881"/>
          </a:xfrm>
          <a:prstGeom prst="rect">
            <a:avLst/>
          </a:prstGeom>
        </p:spPr>
        <p:txBody>
          <a:bodyPr wrap="square">
            <a:spAutoFit/>
          </a:bodyPr>
          <a:lstStyle/>
          <a:p>
            <a:r>
              <a:rPr lang="ru-RU" sz="2800" dirty="0">
                <a:solidFill>
                  <a:schemeClr val="accent1"/>
                </a:solidFill>
              </a:rPr>
              <a:t>Коллективный первый шаг реагирования на негативный опыт, пережитый в детстве</a:t>
            </a:r>
            <a:r>
              <a:rPr lang="ru-RU" sz="2800" dirty="0"/>
              <a:t> </a:t>
            </a:r>
          </a:p>
          <a:p>
            <a:endParaRPr lang="ru-RU" sz="2000" dirty="0"/>
          </a:p>
          <a:p>
            <a:r>
              <a:rPr lang="ru-RU" dirty="0"/>
              <a:t>Необходимо </a:t>
            </a:r>
            <a:r>
              <a:rPr lang="ru-RU" b="1" dirty="0"/>
              <a:t>увеличить общественное осознание </a:t>
            </a:r>
            <a:r>
              <a:rPr lang="ru-RU" dirty="0"/>
              <a:t>проблемы оставшейся без лечения травмы в результате негативного опыта, пережитого в детском возрасте, особенно связанной с домашним насилием</a:t>
            </a:r>
            <a:endParaRPr lang="en-US" dirty="0"/>
          </a:p>
        </p:txBody>
      </p:sp>
      <p:sp>
        <p:nvSpPr>
          <p:cNvPr id="4" name="Rectangle 3"/>
          <p:cNvSpPr/>
          <p:nvPr/>
        </p:nvSpPr>
        <p:spPr>
          <a:xfrm>
            <a:off x="1101275" y="2873473"/>
            <a:ext cx="9072805" cy="400110"/>
          </a:xfrm>
          <a:prstGeom prst="rect">
            <a:avLst/>
          </a:prstGeom>
        </p:spPr>
        <p:txBody>
          <a:bodyPr wrap="none">
            <a:spAutoFit/>
          </a:bodyPr>
          <a:lstStyle/>
          <a:p>
            <a:r>
              <a:rPr lang="ru-RU" sz="2000" b="1" dirty="0"/>
              <a:t>Необходимость развертывания новых инициатив </a:t>
            </a:r>
            <a:r>
              <a:rPr lang="ru-RU" sz="2000" dirty="0"/>
              <a:t>в вашем местном сообществе</a:t>
            </a:r>
            <a:r>
              <a:rPr lang="en-US" sz="2000" dirty="0"/>
              <a:t> </a:t>
            </a:r>
          </a:p>
        </p:txBody>
      </p:sp>
      <p:sp>
        <p:nvSpPr>
          <p:cNvPr id="5" name="Rectangle 4"/>
          <p:cNvSpPr/>
          <p:nvPr/>
        </p:nvSpPr>
        <p:spPr>
          <a:xfrm>
            <a:off x="1101275" y="3473499"/>
            <a:ext cx="8787161" cy="1015663"/>
          </a:xfrm>
          <a:prstGeom prst="rect">
            <a:avLst/>
          </a:prstGeom>
        </p:spPr>
        <p:txBody>
          <a:bodyPr wrap="square">
            <a:spAutoFit/>
          </a:bodyPr>
          <a:lstStyle/>
          <a:p>
            <a:r>
              <a:rPr lang="ru-RU" sz="2000" dirty="0"/>
              <a:t>Создание партнерств между </a:t>
            </a:r>
            <a:r>
              <a:rPr lang="ru-RU" sz="2000" b="1" dirty="0"/>
              <a:t>различными дисциплинами и секторами </a:t>
            </a:r>
            <a:r>
              <a:rPr lang="ru-RU" sz="2000" dirty="0"/>
              <a:t>с целью осознания необходимости действий и информирования об этом местного сообщества</a:t>
            </a:r>
            <a:r>
              <a:rPr lang="en-US" sz="2000" dirty="0"/>
              <a:t> </a:t>
            </a:r>
          </a:p>
        </p:txBody>
      </p:sp>
      <p:sp>
        <p:nvSpPr>
          <p:cNvPr id="6" name="Rectangle 5"/>
          <p:cNvSpPr/>
          <p:nvPr/>
        </p:nvSpPr>
        <p:spPr>
          <a:xfrm>
            <a:off x="1101275" y="4388610"/>
            <a:ext cx="8134814" cy="707886"/>
          </a:xfrm>
          <a:prstGeom prst="rect">
            <a:avLst/>
          </a:prstGeom>
        </p:spPr>
        <p:txBody>
          <a:bodyPr wrap="square">
            <a:spAutoFit/>
          </a:bodyPr>
          <a:lstStyle/>
          <a:p>
            <a:endParaRPr lang="ru-RU" sz="2000" dirty="0"/>
          </a:p>
          <a:p>
            <a:r>
              <a:rPr lang="ru-RU" sz="2000" b="1" dirty="0"/>
              <a:t>Исследования и определение наилучшей деловой практики</a:t>
            </a:r>
            <a:endParaRPr lang="en-US" sz="2000" b="1" dirty="0"/>
          </a:p>
        </p:txBody>
      </p:sp>
      <p:sp>
        <p:nvSpPr>
          <p:cNvPr id="7" name="Rectangle 6"/>
          <p:cNvSpPr/>
          <p:nvPr/>
        </p:nvSpPr>
        <p:spPr>
          <a:xfrm>
            <a:off x="1120347" y="5234382"/>
            <a:ext cx="8376209" cy="1323439"/>
          </a:xfrm>
          <a:prstGeom prst="rect">
            <a:avLst/>
          </a:prstGeom>
        </p:spPr>
        <p:txBody>
          <a:bodyPr wrap="square">
            <a:spAutoFit/>
          </a:bodyPr>
          <a:lstStyle/>
          <a:p>
            <a:r>
              <a:rPr lang="ru-RU" sz="2000" dirty="0"/>
              <a:t>Поддержка и </a:t>
            </a:r>
            <a:r>
              <a:rPr lang="ru-RU" sz="2000" b="1" dirty="0"/>
              <a:t>расширение практики, основанной на информации о травме, </a:t>
            </a:r>
            <a:r>
              <a:rPr lang="ru-RU" sz="2000" dirty="0"/>
              <a:t>во всех аспектах здравоохранения, образования, работы социальных служб в области защиты интересов детей и системы ювенального правосудия</a:t>
            </a:r>
            <a:endParaRPr lang="en-US" sz="2000" dirty="0"/>
          </a:p>
        </p:txBody>
      </p:sp>
    </p:spTree>
    <p:extLst>
      <p:ext uri="{BB962C8B-B14F-4D97-AF65-F5344CB8AC3E}">
        <p14:creationId xmlns:p14="http://schemas.microsoft.com/office/powerpoint/2010/main" val="38505502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085222" y="1451465"/>
            <a:ext cx="10420141" cy="4924425"/>
          </a:xfrm>
          <a:prstGeom prst="rect">
            <a:avLst/>
          </a:prstGeom>
          <a:noFill/>
        </p:spPr>
        <p:txBody>
          <a:bodyPr wrap="square" rtlCol="0">
            <a:spAutoFit/>
          </a:bodyPr>
          <a:lstStyle/>
          <a:p>
            <a:endParaRPr lang="en-US" dirty="0">
              <a:ln w="0"/>
              <a:effectLst>
                <a:outerShdw blurRad="38100" dist="19050" dir="2700000" algn="tl" rotWithShape="0">
                  <a:schemeClr val="dk1">
                    <a:alpha val="40000"/>
                  </a:schemeClr>
                </a:outerShdw>
              </a:effectLst>
            </a:endParaRPr>
          </a:p>
          <a:p>
            <a:endParaRPr lang="en-US" dirty="0">
              <a:ln w="0"/>
              <a:effectLst>
                <a:outerShdw blurRad="38100" dist="19050" dir="2700000" algn="tl" rotWithShape="0">
                  <a:schemeClr val="dk1">
                    <a:alpha val="40000"/>
                  </a:schemeClr>
                </a:outerShdw>
              </a:effectLst>
            </a:endParaRPr>
          </a:p>
          <a:p>
            <a:endParaRPr lang="en-US" dirty="0">
              <a:ln w="0"/>
              <a:effectLst>
                <a:outerShdw blurRad="38100" dist="19050" dir="2700000" algn="tl" rotWithShape="0">
                  <a:schemeClr val="dk1">
                    <a:alpha val="40000"/>
                  </a:schemeClr>
                </a:outerShdw>
              </a:effectLst>
            </a:endParaRPr>
          </a:p>
          <a:p>
            <a:r>
              <a:rPr lang="ru-RU" sz="2000" dirty="0">
                <a:ln w="0"/>
                <a:effectLst>
                  <a:outerShdw blurRad="38100" dist="19050" dir="2700000" algn="tl" rotWithShape="0">
                    <a:schemeClr val="dk1">
                      <a:alpha val="40000"/>
                    </a:schemeClr>
                  </a:outerShdw>
                </a:effectLst>
              </a:rPr>
              <a:t>Ключевой вывод</a:t>
            </a:r>
            <a:r>
              <a:rPr lang="en-US" sz="2000" dirty="0">
                <a:ln w="0"/>
                <a:effectLst>
                  <a:outerShdw blurRad="38100" dist="19050" dir="2700000" algn="tl" rotWithShape="0">
                    <a:schemeClr val="dk1">
                      <a:alpha val="40000"/>
                    </a:schemeClr>
                  </a:outerShdw>
                </a:effectLst>
              </a:rPr>
              <a:t>:  </a:t>
            </a:r>
            <a:r>
              <a:rPr lang="ru-RU" sz="2000" dirty="0">
                <a:ln w="0"/>
                <a:effectLst>
                  <a:outerShdw blurRad="38100" dist="19050" dir="2700000" algn="tl" rotWithShape="0">
                    <a:schemeClr val="dk1">
                      <a:alpha val="40000"/>
                    </a:schemeClr>
                  </a:outerShdw>
                </a:effectLst>
              </a:rPr>
              <a:t>самый важный защитный фактор для ребенка, ставшего свидетелем домашнего насилия, - иметь </a:t>
            </a:r>
            <a:r>
              <a:rPr lang="ru-RU" sz="2000" b="1" dirty="0">
                <a:ln w="0"/>
                <a:effectLst>
                  <a:outerShdw blurRad="38100" dist="19050" dir="2700000" algn="tl" rotWithShape="0">
                    <a:schemeClr val="dk1">
                      <a:alpha val="40000"/>
                    </a:schemeClr>
                  </a:outerShdw>
                </a:effectLst>
              </a:rPr>
              <a:t>в своей жизни любящего и заботливого взрослого. </a:t>
            </a:r>
            <a:r>
              <a:rPr lang="ru-RU" sz="2000" dirty="0">
                <a:ln w="0"/>
                <a:effectLst>
                  <a:outerShdw blurRad="38100" dist="19050" dir="2700000" algn="tl" rotWithShape="0">
                    <a:schemeClr val="dk1">
                      <a:alpha val="40000"/>
                    </a:schemeClr>
                  </a:outerShdw>
                </a:effectLst>
              </a:rPr>
              <a:t>Зачастую это мать.</a:t>
            </a:r>
            <a:r>
              <a:rPr lang="en-US" sz="2000" dirty="0">
                <a:ln w="0"/>
                <a:effectLst>
                  <a:outerShdw blurRad="38100" dist="19050" dir="2700000" algn="tl" rotWithShape="0">
                    <a:schemeClr val="dk1">
                      <a:alpha val="40000"/>
                    </a:schemeClr>
                  </a:outerShdw>
                </a:effectLst>
              </a:rPr>
              <a:t> </a:t>
            </a:r>
            <a:r>
              <a:rPr lang="ru-RU" sz="2000" dirty="0">
                <a:ln w="0"/>
                <a:effectLst>
                  <a:outerShdw blurRad="38100" dist="19050" dir="2700000" algn="tl" rotWithShape="0">
                    <a:schemeClr val="dk1">
                      <a:alpha val="40000"/>
                    </a:schemeClr>
                  </a:outerShdw>
                </a:effectLst>
              </a:rPr>
              <a:t>Если мама в безопасности и у нее все стабильно, ребенок будет чувствовать себя в безопасности и испытывать стабильность, что способствует стойкости при столкновении с негативом. </a:t>
            </a:r>
            <a:endParaRPr lang="en-US" sz="2400" b="1" dirty="0">
              <a:ln w="0"/>
              <a:effectLst>
                <a:outerShdw blurRad="38100" dist="19050" dir="2700000" algn="tl" rotWithShape="0">
                  <a:schemeClr val="dk1">
                    <a:alpha val="40000"/>
                  </a:schemeClr>
                </a:outerShdw>
              </a:effectLst>
            </a:endParaRPr>
          </a:p>
          <a:p>
            <a:pPr marL="342900" indent="-342900">
              <a:buFont typeface="Arial" panose="020B0604020202020204" pitchFamily="34" charset="0"/>
              <a:buChar char="•"/>
            </a:pPr>
            <a:r>
              <a:rPr lang="ru-RU" sz="2000" b="1" dirty="0">
                <a:ln w="0"/>
                <a:solidFill>
                  <a:schemeClr val="accent3">
                    <a:lumMod val="75000"/>
                  </a:schemeClr>
                </a:solidFill>
                <a:effectLst>
                  <a:outerShdw blurRad="38100" dist="19050" dir="2700000" algn="tl" rotWithShape="0">
                    <a:schemeClr val="dk1">
                      <a:alpha val="40000"/>
                    </a:schemeClr>
                  </a:outerShdw>
                </a:effectLst>
              </a:rPr>
              <a:t>В силу негативного воздействия домашнего насилия на здоровье и благополучие семей и, в первую очередь</a:t>
            </a:r>
            <a:r>
              <a:rPr lang="ru-RU" sz="2000" b="1">
                <a:ln w="0"/>
                <a:solidFill>
                  <a:schemeClr val="accent3">
                    <a:lumMod val="75000"/>
                  </a:schemeClr>
                </a:solidFill>
                <a:effectLst>
                  <a:outerShdw blurRad="38100" dist="19050" dir="2700000" algn="tl" rotWithShape="0">
                    <a:schemeClr val="dk1">
                      <a:alpha val="40000"/>
                    </a:schemeClr>
                  </a:outerShdw>
                </a:effectLst>
              </a:rPr>
              <a:t>, детей, </a:t>
            </a:r>
            <a:r>
              <a:rPr lang="ru-RU" sz="2000" b="1" dirty="0">
                <a:ln w="0"/>
                <a:solidFill>
                  <a:schemeClr val="accent3">
                    <a:lumMod val="75000"/>
                  </a:schemeClr>
                </a:solidFill>
                <a:effectLst>
                  <a:outerShdw blurRad="38100" dist="19050" dir="2700000" algn="tl" rotWithShape="0">
                    <a:schemeClr val="dk1">
                      <a:alpha val="40000"/>
                    </a:schemeClr>
                  </a:outerShdw>
                </a:effectLst>
              </a:rPr>
              <a:t>наше общество должно сконцентрироваться на усилиях, призванных положить конец домашнему насилию</a:t>
            </a:r>
            <a:r>
              <a:rPr lang="en-US" sz="2000" b="1" dirty="0">
                <a:ln w="0"/>
                <a:solidFill>
                  <a:schemeClr val="accent3">
                    <a:lumMod val="75000"/>
                  </a:schemeClr>
                </a:solidFill>
                <a:effectLst>
                  <a:outerShdw blurRad="38100" dist="19050" dir="2700000" algn="tl" rotWithShape="0">
                    <a:schemeClr val="dk1">
                      <a:alpha val="40000"/>
                    </a:schemeClr>
                  </a:outerShdw>
                </a:effectLst>
              </a:rPr>
              <a:t>.  </a:t>
            </a:r>
          </a:p>
          <a:p>
            <a:pPr marL="342900" indent="-342900">
              <a:buFont typeface="Arial" panose="020B0604020202020204" pitchFamily="34" charset="0"/>
              <a:buChar char="•"/>
            </a:pPr>
            <a:endParaRPr lang="en-US" sz="2000" b="1" dirty="0">
              <a:ln w="0"/>
              <a:solidFill>
                <a:schemeClr val="accent3">
                  <a:lumMod val="75000"/>
                </a:schemeClr>
              </a:solidFill>
              <a:effectLst>
                <a:outerShdw blurRad="38100" dist="19050" dir="2700000" algn="tl" rotWithShape="0">
                  <a:schemeClr val="dk1">
                    <a:alpha val="40000"/>
                  </a:schemeClr>
                </a:outerShdw>
              </a:effectLst>
            </a:endParaRPr>
          </a:p>
          <a:p>
            <a:pPr marL="342900" indent="-342900">
              <a:buFont typeface="Arial" panose="020B0604020202020204" pitchFamily="34" charset="0"/>
              <a:buChar char="•"/>
            </a:pPr>
            <a:r>
              <a:rPr lang="ru-RU" sz="2000" b="1" dirty="0">
                <a:ln w="0"/>
                <a:solidFill>
                  <a:schemeClr val="accent3">
                    <a:lumMod val="75000"/>
                  </a:schemeClr>
                </a:solidFill>
                <a:effectLst>
                  <a:outerShdw blurRad="38100" dist="19050" dir="2700000" algn="tl" rotWithShape="0">
                    <a:schemeClr val="dk1">
                      <a:alpha val="40000"/>
                    </a:schemeClr>
                  </a:outerShdw>
                </a:effectLst>
              </a:rPr>
              <a:t>Насколько лучше станет детям, если мы положим конец домашнему насилию</a:t>
            </a:r>
            <a:r>
              <a:rPr lang="en-US" sz="2000" b="1" dirty="0">
                <a:ln w="0"/>
                <a:solidFill>
                  <a:schemeClr val="accent3">
                    <a:lumMod val="75000"/>
                  </a:schemeClr>
                </a:solidFill>
                <a:effectLst>
                  <a:outerShdw blurRad="38100" dist="19050" dir="2700000" algn="tl" rotWithShape="0">
                    <a:schemeClr val="dk1">
                      <a:alpha val="40000"/>
                    </a:schemeClr>
                  </a:outerShdw>
                </a:effectLst>
              </a:rPr>
              <a:t>?</a:t>
            </a:r>
          </a:p>
          <a:p>
            <a:pPr marL="342900" indent="-342900">
              <a:buFont typeface="Arial" panose="020B0604020202020204" pitchFamily="34" charset="0"/>
              <a:buChar char="•"/>
            </a:pPr>
            <a:endParaRPr lang="en-US" sz="2000" b="1" dirty="0">
              <a:ln w="0"/>
              <a:solidFill>
                <a:schemeClr val="accent3">
                  <a:lumMod val="75000"/>
                </a:schemeClr>
              </a:solidFill>
              <a:effectLst>
                <a:outerShdw blurRad="38100" dist="19050" dir="2700000" algn="tl" rotWithShape="0">
                  <a:schemeClr val="dk1">
                    <a:alpha val="40000"/>
                  </a:schemeClr>
                </a:outerShdw>
              </a:effectLst>
            </a:endParaRPr>
          </a:p>
          <a:p>
            <a:pPr marL="342900" indent="-342900">
              <a:buFont typeface="Arial" panose="020B0604020202020204" pitchFamily="34" charset="0"/>
              <a:buChar char="•"/>
            </a:pPr>
            <a:r>
              <a:rPr lang="ru-RU" sz="2000" b="1" dirty="0">
                <a:ln w="0"/>
                <a:solidFill>
                  <a:schemeClr val="accent3">
                    <a:lumMod val="75000"/>
                  </a:schemeClr>
                </a:solidFill>
                <a:effectLst>
                  <a:outerShdw blurRad="38100" dist="19050" dir="2700000" algn="tl" rotWithShape="0">
                    <a:schemeClr val="dk1">
                      <a:alpha val="40000"/>
                    </a:schemeClr>
                  </a:outerShdw>
                </a:effectLst>
              </a:rPr>
              <a:t>Насколько лучше станет всем нам, если нам удастся снизить или положить конец домашнему насилию</a:t>
            </a:r>
            <a:r>
              <a:rPr lang="en-US" sz="2000" b="1" dirty="0">
                <a:ln w="0"/>
                <a:solidFill>
                  <a:schemeClr val="accent3">
                    <a:lumMod val="75000"/>
                  </a:schemeClr>
                </a:solidFill>
                <a:effectLst>
                  <a:outerShdw blurRad="38100" dist="19050" dir="2700000" algn="tl" rotWithShape="0">
                    <a:schemeClr val="dk1">
                      <a:alpha val="40000"/>
                    </a:schemeClr>
                  </a:outerShdw>
                </a:effectLst>
              </a:rPr>
              <a:t>?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9504" y="735791"/>
            <a:ext cx="1431348" cy="1431348"/>
          </a:xfrm>
          <a:prstGeom prst="rect">
            <a:avLst/>
          </a:prstGeom>
        </p:spPr>
      </p:pic>
    </p:spTree>
    <p:extLst>
      <p:ext uri="{BB962C8B-B14F-4D97-AF65-F5344CB8AC3E}">
        <p14:creationId xmlns:p14="http://schemas.microsoft.com/office/powerpoint/2010/main" val="9244622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3" descr="Screenshot 2016-04-10 21.23.32.png"/>
          <p:cNvPicPr>
            <a:picLocks noChangeAspect="1"/>
          </p:cNvPicPr>
          <p:nvPr/>
        </p:nvPicPr>
        <p:blipFill rotWithShape="1">
          <a:blip r:embed="rId3" cstate="print">
            <a:alphaModFix amt="50000"/>
            <a:extLst>
              <a:ext uri="{28A0092B-C50C-407E-A947-70E740481C1C}">
                <a14:useLocalDpi xmlns:a14="http://schemas.microsoft.com/office/drawing/2010/main"/>
              </a:ext>
            </a:extLst>
          </a:blip>
          <a:srcRect r="5333"/>
          <a:stretch/>
        </p:blipFill>
        <p:spPr>
          <a:xfrm>
            <a:off x="20" y="0"/>
            <a:ext cx="12191980" cy="6857990"/>
          </a:xfrm>
          <a:prstGeom prst="rect">
            <a:avLst/>
          </a:prstGeom>
        </p:spPr>
      </p:pic>
      <p:sp>
        <p:nvSpPr>
          <p:cNvPr id="2" name="Title 1"/>
          <p:cNvSpPr>
            <a:spLocks noGrp="1"/>
          </p:cNvSpPr>
          <p:nvPr>
            <p:ph type="title"/>
          </p:nvPr>
        </p:nvSpPr>
        <p:spPr>
          <a:xfrm>
            <a:off x="1524010" y="1992430"/>
            <a:ext cx="9144000" cy="1693566"/>
          </a:xfrm>
        </p:spPr>
        <p:txBody>
          <a:bodyPr vert="horz" lIns="91440" tIns="45720" rIns="91440" bIns="45720" rtlCol="0" anchor="b">
            <a:normAutofit/>
          </a:bodyPr>
          <a:lstStyle/>
          <a:p>
            <a:pPr algn="ctr"/>
            <a:r>
              <a:rPr lang="ru-RU" sz="3600" b="1" dirty="0">
                <a:latin typeface="Century Gothic" panose="020B0502020202020204" pitchFamily="34" charset="0"/>
              </a:rPr>
              <a:t>Исследование влияния негативного опыта, пережитого в детском возрасте</a:t>
            </a:r>
            <a:r>
              <a:rPr lang="en-US" sz="3600" b="1" dirty="0">
                <a:latin typeface="Century Gothic" panose="020B0502020202020204" pitchFamily="34" charset="0"/>
              </a:rPr>
              <a:t> (</a:t>
            </a:r>
            <a:r>
              <a:rPr lang="en-US" sz="3600" b="1" dirty="0">
                <a:solidFill>
                  <a:srgbClr val="C00000"/>
                </a:solidFill>
                <a:latin typeface="Century Gothic" panose="020B0502020202020204" pitchFamily="34" charset="0"/>
              </a:rPr>
              <a:t>ACE</a:t>
            </a:r>
            <a:r>
              <a:rPr lang="en-US" sz="3600" b="1" dirty="0">
                <a:latin typeface="Century Gothic" panose="020B0502020202020204" pitchFamily="34" charset="0"/>
              </a:rPr>
              <a:t>) </a:t>
            </a:r>
          </a:p>
        </p:txBody>
      </p:sp>
    </p:spTree>
    <p:extLst>
      <p:ext uri="{BB962C8B-B14F-4D97-AF65-F5344CB8AC3E}">
        <p14:creationId xmlns:p14="http://schemas.microsoft.com/office/powerpoint/2010/main" val="2120808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271170"/>
          </a:xfrm>
        </p:spPr>
        <p:txBody>
          <a:bodyPr>
            <a:normAutofit/>
          </a:bodyPr>
          <a:lstStyle/>
          <a:p>
            <a:r>
              <a:rPr lang="ru-RU" sz="3200" b="1" dirty="0">
                <a:solidFill>
                  <a:srgbClr val="C00000"/>
                </a:solidFill>
                <a:latin typeface="Century Gothic" panose="020B0502020202020204" pitchFamily="34" charset="0"/>
              </a:rPr>
              <a:t>Исследование воздействия негативного опыта, пережитого в детском возрасте</a:t>
            </a:r>
            <a:r>
              <a:rPr lang="en-US" sz="3200" b="1" dirty="0">
                <a:latin typeface="Century Gothic" panose="020B0502020202020204" pitchFamily="34" charset="0"/>
              </a:rPr>
              <a:t> (</a:t>
            </a:r>
            <a:r>
              <a:rPr lang="en-US" sz="3200" b="1" dirty="0">
                <a:solidFill>
                  <a:srgbClr val="C00000"/>
                </a:solidFill>
                <a:latin typeface="Century Gothic" panose="020B0502020202020204" pitchFamily="34" charset="0"/>
              </a:rPr>
              <a:t>ACE</a:t>
            </a:r>
            <a:r>
              <a:rPr lang="en-US" sz="3200" b="1" dirty="0">
                <a:latin typeface="Century Gothic" panose="020B0502020202020204" pitchFamily="34" charset="0"/>
              </a:rPr>
              <a:t>) </a:t>
            </a:r>
            <a:endParaRPr lang="en-US" sz="3200" dirty="0"/>
          </a:p>
        </p:txBody>
      </p:sp>
      <p:sp>
        <p:nvSpPr>
          <p:cNvPr id="3" name="Content Placeholder 2"/>
          <p:cNvSpPr>
            <a:spLocks noGrp="1"/>
          </p:cNvSpPr>
          <p:nvPr>
            <p:ph idx="1"/>
          </p:nvPr>
        </p:nvSpPr>
        <p:spPr>
          <a:xfrm>
            <a:off x="838200" y="1825625"/>
            <a:ext cx="6178617" cy="4351338"/>
          </a:xfrm>
        </p:spPr>
        <p:txBody>
          <a:bodyPr>
            <a:normAutofit fontScale="70000" lnSpcReduction="20000"/>
          </a:bodyPr>
          <a:lstStyle/>
          <a:p>
            <a:pPr marL="0" indent="0" eaLnBrk="0" hangingPunct="0">
              <a:buNone/>
              <a:defRPr/>
            </a:pPr>
            <a:r>
              <a:rPr lang="ru-RU" altLang="en-US" sz="3600" b="1" dirty="0">
                <a:solidFill>
                  <a:schemeClr val="tx1">
                    <a:lumMod val="95000"/>
                    <a:lumOff val="5000"/>
                  </a:schemeClr>
                </a:solidFill>
              </a:rPr>
              <a:t>Центры контроля за заболеваниями и «</a:t>
            </a:r>
            <a:r>
              <a:rPr lang="en-US" altLang="en-US" sz="3600" b="1" dirty="0">
                <a:solidFill>
                  <a:schemeClr val="tx1">
                    <a:lumMod val="95000"/>
                    <a:lumOff val="5000"/>
                  </a:schemeClr>
                </a:solidFill>
              </a:rPr>
              <a:t>Kaiser Permanente</a:t>
            </a:r>
            <a:r>
              <a:rPr lang="ru-RU" altLang="en-US" sz="3600" b="1" dirty="0">
                <a:solidFill>
                  <a:schemeClr val="tx1">
                    <a:lumMod val="95000"/>
                    <a:lumOff val="5000"/>
                  </a:schemeClr>
                </a:solidFill>
              </a:rPr>
              <a:t>» в Сан-Диего, Калифорния</a:t>
            </a:r>
            <a:endParaRPr lang="en-US" altLang="en-US" sz="3600" b="1" dirty="0">
              <a:solidFill>
                <a:schemeClr val="tx1">
                  <a:lumMod val="95000"/>
                  <a:lumOff val="5000"/>
                </a:schemeClr>
              </a:solidFill>
            </a:endParaRPr>
          </a:p>
          <a:p>
            <a:pPr marL="0" indent="0" eaLnBrk="0" hangingPunct="0">
              <a:buNone/>
              <a:defRPr/>
            </a:pPr>
            <a:endParaRPr lang="en-US" altLang="en-US" sz="3200" b="1" dirty="0">
              <a:solidFill>
                <a:schemeClr val="tx1">
                  <a:lumMod val="95000"/>
                  <a:lumOff val="5000"/>
                </a:schemeClr>
              </a:solidFill>
            </a:endParaRPr>
          </a:p>
          <a:p>
            <a:pPr marL="0" indent="0" eaLnBrk="0" hangingPunct="0">
              <a:buNone/>
              <a:defRPr/>
            </a:pPr>
            <a:r>
              <a:rPr lang="en-US" altLang="en-US" sz="3200" b="1" dirty="0">
                <a:solidFill>
                  <a:schemeClr val="tx1">
                    <a:lumMod val="95000"/>
                    <a:lumOff val="5000"/>
                  </a:schemeClr>
                </a:solidFill>
              </a:rPr>
              <a:t>17,300 </a:t>
            </a:r>
            <a:r>
              <a:rPr lang="ru-RU" altLang="en-US" sz="3200" b="1" dirty="0">
                <a:solidFill>
                  <a:schemeClr val="tx1">
                    <a:lumMod val="95000"/>
                    <a:lumOff val="5000"/>
                  </a:schemeClr>
                </a:solidFill>
              </a:rPr>
              <a:t>взрослых</a:t>
            </a:r>
            <a:r>
              <a:rPr lang="en-US" altLang="en-US" sz="3200" b="1" dirty="0">
                <a:solidFill>
                  <a:schemeClr val="tx1">
                    <a:lumMod val="95000"/>
                    <a:lumOff val="5000"/>
                  </a:schemeClr>
                </a:solidFill>
              </a:rPr>
              <a:t> </a:t>
            </a:r>
          </a:p>
          <a:p>
            <a:pPr marL="0" indent="0" eaLnBrk="0" hangingPunct="0">
              <a:buNone/>
              <a:defRPr/>
            </a:pPr>
            <a:endParaRPr lang="en-US" altLang="en-US" sz="3200" b="1" dirty="0">
              <a:solidFill>
                <a:schemeClr val="tx1">
                  <a:lumMod val="95000"/>
                  <a:lumOff val="5000"/>
                </a:schemeClr>
              </a:solidFill>
            </a:endParaRPr>
          </a:p>
          <a:p>
            <a:pPr marL="0" indent="0" eaLnBrk="0" hangingPunct="0">
              <a:buNone/>
              <a:defRPr/>
            </a:pPr>
            <a:r>
              <a:rPr lang="ru-RU" altLang="en-US" sz="3200" b="1" dirty="0">
                <a:solidFill>
                  <a:srgbClr val="C00000"/>
                </a:solidFill>
              </a:rPr>
              <a:t>Отслеживалось влияние негативного опыта, пережитого в детстве на </a:t>
            </a:r>
            <a:r>
              <a:rPr lang="ru-RU" altLang="en-US" sz="3200" b="1" u="sng" dirty="0">
                <a:solidFill>
                  <a:srgbClr val="C00000"/>
                </a:solidFill>
              </a:rPr>
              <a:t>физическое здоровье</a:t>
            </a:r>
            <a:endParaRPr lang="en-US" altLang="en-US" sz="3200" b="1" dirty="0">
              <a:solidFill>
                <a:srgbClr val="C00000"/>
              </a:solidFill>
            </a:endParaRPr>
          </a:p>
          <a:p>
            <a:pPr marL="0" indent="0" eaLnBrk="0" hangingPunct="0">
              <a:buNone/>
              <a:defRPr/>
            </a:pPr>
            <a:endParaRPr lang="en-US" altLang="en-US" sz="3200" b="1" i="1" dirty="0">
              <a:solidFill>
                <a:schemeClr val="tx1">
                  <a:lumMod val="95000"/>
                  <a:lumOff val="5000"/>
                </a:schemeClr>
              </a:solidFill>
            </a:endParaRPr>
          </a:p>
          <a:p>
            <a:pPr marL="0" indent="0" eaLnBrk="0" hangingPunct="0">
              <a:buNone/>
              <a:defRPr/>
            </a:pPr>
            <a:r>
              <a:rPr lang="en-US" altLang="en-US" sz="3000" dirty="0">
                <a:solidFill>
                  <a:schemeClr val="tx1">
                    <a:lumMod val="95000"/>
                    <a:lumOff val="5000"/>
                  </a:schemeClr>
                </a:solidFill>
              </a:rPr>
              <a:t>75% </a:t>
            </a:r>
            <a:r>
              <a:rPr lang="ru-RU" altLang="en-US" sz="3000" dirty="0">
                <a:solidFill>
                  <a:schemeClr val="tx1">
                    <a:lumMod val="95000"/>
                    <a:lumOff val="5000"/>
                  </a:schemeClr>
                </a:solidFill>
              </a:rPr>
              <a:t>белых</a:t>
            </a:r>
            <a:r>
              <a:rPr lang="en-US" altLang="en-US" sz="3000" dirty="0">
                <a:solidFill>
                  <a:schemeClr val="tx1">
                    <a:lumMod val="95000"/>
                    <a:lumOff val="5000"/>
                  </a:schemeClr>
                </a:solidFill>
              </a:rPr>
              <a:t>, 39% </a:t>
            </a:r>
            <a:r>
              <a:rPr lang="ru-RU" altLang="en-US" sz="3000" dirty="0">
                <a:solidFill>
                  <a:schemeClr val="tx1">
                    <a:lumMod val="95000"/>
                    <a:lumOff val="5000"/>
                  </a:schemeClr>
                </a:solidFill>
              </a:rPr>
              <a:t>закончивших колледж</a:t>
            </a:r>
            <a:r>
              <a:rPr lang="en-US" altLang="en-US" sz="3000" dirty="0">
                <a:solidFill>
                  <a:schemeClr val="tx1">
                    <a:lumMod val="95000"/>
                    <a:lumOff val="5000"/>
                  </a:schemeClr>
                </a:solidFill>
              </a:rPr>
              <a:t>, 36% </a:t>
            </a:r>
            <a:r>
              <a:rPr lang="ru-RU" altLang="en-US" sz="3000" dirty="0">
                <a:solidFill>
                  <a:schemeClr val="tx1">
                    <a:lumMod val="95000"/>
                    <a:lumOff val="5000"/>
                  </a:schemeClr>
                </a:solidFill>
              </a:rPr>
              <a:t>незаконченное высшее образование</a:t>
            </a:r>
            <a:r>
              <a:rPr lang="en-US" altLang="en-US" sz="3000" dirty="0">
                <a:solidFill>
                  <a:schemeClr val="tx1">
                    <a:lumMod val="95000"/>
                    <a:lumOff val="5000"/>
                  </a:schemeClr>
                </a:solidFill>
              </a:rPr>
              <a:t>, </a:t>
            </a:r>
            <a:r>
              <a:rPr lang="ru-RU" altLang="en-US" sz="3000" dirty="0">
                <a:solidFill>
                  <a:schemeClr val="tx1">
                    <a:lumMod val="95000"/>
                    <a:lumOff val="5000"/>
                  </a:schemeClr>
                </a:solidFill>
              </a:rPr>
              <a:t>работа, дающая зарплату не ниже прожиточного минимума и предоставляющая страховку, средний возраст – 57 лет</a:t>
            </a:r>
            <a:endParaRPr lang="en-US" altLang="en-US" sz="3000" dirty="0">
              <a:solidFill>
                <a:schemeClr val="tx1">
                  <a:lumMod val="95000"/>
                  <a:lumOff val="5000"/>
                </a:schemeClr>
              </a:solidFill>
            </a:endParaRPr>
          </a:p>
          <a:p>
            <a:endParaRPr lang="en-US" dirty="0"/>
          </a:p>
        </p:txBody>
      </p:sp>
      <p:pic>
        <p:nvPicPr>
          <p:cNvPr id="1026" name="Picture 2" descr="Related image"/>
          <p:cNvPicPr>
            <a:picLocks noChangeAspect="1" noChangeArrowheads="1"/>
          </p:cNvPicPr>
          <p:nvPr/>
        </p:nvPicPr>
        <p:blipFill rotWithShape="1">
          <a:blip r:embed="rId3">
            <a:extLst>
              <a:ext uri="{28A0092B-C50C-407E-A947-70E740481C1C}">
                <a14:useLocalDpi xmlns:a14="http://schemas.microsoft.com/office/drawing/2010/main" val="0"/>
              </a:ext>
            </a:extLst>
          </a:blip>
          <a:srcRect l="12790" r="21549"/>
          <a:stretch/>
        </p:blipFill>
        <p:spPr bwMode="auto">
          <a:xfrm>
            <a:off x="7523747" y="1825625"/>
            <a:ext cx="4168829" cy="3141011"/>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p:cNvCxnSpPr/>
          <p:nvPr/>
        </p:nvCxnSpPr>
        <p:spPr>
          <a:xfrm>
            <a:off x="838200" y="1636296"/>
            <a:ext cx="1085437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07589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u-RU" sz="3600" b="1" dirty="0">
                <a:latin typeface="Century Gothic" panose="020B0502020202020204" pitchFamily="34" charset="0"/>
              </a:rPr>
              <a:t>Что представляет собой «негативный опыт, пережитый в детстве?</a:t>
            </a:r>
            <a:endParaRPr lang="en-US" sz="3600" b="1" dirty="0">
              <a:latin typeface="Century Gothic" panose="020B0502020202020204" pitchFamily="34" charset="0"/>
            </a:endParaRPr>
          </a:p>
        </p:txBody>
      </p:sp>
      <p:pic>
        <p:nvPicPr>
          <p:cNvPr id="4" name="Content Placeholder 4"/>
          <p:cNvPicPr>
            <a:picLocks noGrp="1" noChangeAspect="1"/>
          </p:cNvPicPr>
          <p:nvPr>
            <p:ph idx="1"/>
          </p:nvPr>
        </p:nvPicPr>
        <p:blipFill>
          <a:blip r:embed="rId3"/>
          <a:stretch>
            <a:fillRect/>
          </a:stretch>
        </p:blipFill>
        <p:spPr>
          <a:xfrm>
            <a:off x="2739480" y="1690688"/>
            <a:ext cx="6713039" cy="5001650"/>
          </a:xfrm>
          <a:prstGeom prst="rect">
            <a:avLst/>
          </a:prstGeom>
        </p:spPr>
      </p:pic>
      <p:sp>
        <p:nvSpPr>
          <p:cNvPr id="5" name="TextBox 4"/>
          <p:cNvSpPr txBox="1"/>
          <p:nvPr/>
        </p:nvSpPr>
        <p:spPr>
          <a:xfrm>
            <a:off x="173255" y="6384561"/>
            <a:ext cx="1443789" cy="307777"/>
          </a:xfrm>
          <a:prstGeom prst="rect">
            <a:avLst/>
          </a:prstGeom>
          <a:noFill/>
        </p:spPr>
        <p:txBody>
          <a:bodyPr wrap="square" rtlCol="0">
            <a:spAutoFit/>
          </a:bodyPr>
          <a:lstStyle/>
          <a:p>
            <a:r>
              <a:rPr lang="en-US" sz="1400" dirty="0"/>
              <a:t>Image by: RWJF</a:t>
            </a:r>
          </a:p>
        </p:txBody>
      </p:sp>
    </p:spTree>
    <p:extLst>
      <p:ext uri="{BB962C8B-B14F-4D97-AF65-F5344CB8AC3E}">
        <p14:creationId xmlns:p14="http://schemas.microsoft.com/office/powerpoint/2010/main" val="20259669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1" r="551" b="1185"/>
          <a:stretch/>
        </p:blipFill>
        <p:spPr>
          <a:xfrm>
            <a:off x="1163782" y="38167"/>
            <a:ext cx="9619013" cy="6591799"/>
          </a:xfrm>
          <a:prstGeom prst="rect">
            <a:avLst/>
          </a:prstGeom>
        </p:spPr>
      </p:pic>
      <p:sp>
        <p:nvSpPr>
          <p:cNvPr id="2" name="Rectangle: Rounded Corners 1"/>
          <p:cNvSpPr/>
          <p:nvPr/>
        </p:nvSpPr>
        <p:spPr>
          <a:xfrm>
            <a:off x="1059366" y="5715566"/>
            <a:ext cx="914400" cy="9144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598008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9487292" y="3928186"/>
            <a:ext cx="2476148" cy="2460396"/>
          </a:xfrm>
          <a:prstGeom prst="rect">
            <a:avLst/>
          </a:prstGeom>
          <a:noFill/>
          <a:ln w="9525">
            <a:noFill/>
            <a:miter lim="800000"/>
            <a:headEnd/>
            <a:tailEnd/>
          </a:ln>
        </p:spPr>
      </p:pic>
      <p:sp>
        <p:nvSpPr>
          <p:cNvPr id="5" name="Title 4"/>
          <p:cNvSpPr>
            <a:spLocks noGrp="1"/>
          </p:cNvSpPr>
          <p:nvPr>
            <p:ph type="title"/>
          </p:nvPr>
        </p:nvSpPr>
        <p:spPr>
          <a:xfrm>
            <a:off x="869582" y="554177"/>
            <a:ext cx="10337394" cy="914400"/>
          </a:xfrm>
          <a:solidFill>
            <a:schemeClr val="accent1"/>
          </a:solidFill>
        </p:spPr>
        <p:txBody>
          <a:bodyPr>
            <a:normAutofit/>
          </a:bodyPr>
          <a:lstStyle/>
          <a:p>
            <a:r>
              <a:rPr lang="ru-RU" sz="2400" b="1" dirty="0">
                <a:solidFill>
                  <a:schemeClr val="accent4">
                    <a:lumMod val="60000"/>
                    <a:lumOff val="40000"/>
                  </a:schemeClr>
                </a:solidFill>
              </a:rPr>
              <a:t>ДАННЫЕ</a:t>
            </a:r>
            <a:r>
              <a:rPr lang="en-US" sz="2400" b="1" dirty="0">
                <a:solidFill>
                  <a:schemeClr val="accent4">
                    <a:lumMod val="60000"/>
                    <a:lumOff val="40000"/>
                  </a:schemeClr>
                </a:solidFill>
              </a:rPr>
              <a:t>: </a:t>
            </a:r>
            <a:r>
              <a:rPr lang="ru-RU" sz="2400" b="1" dirty="0">
                <a:solidFill>
                  <a:schemeClr val="accent4">
                    <a:lumMod val="60000"/>
                    <a:lumOff val="40000"/>
                  </a:schemeClr>
                </a:solidFill>
              </a:rPr>
              <a:t>первоначальное исследование и местная помощь</a:t>
            </a:r>
            <a:endParaRPr lang="en-US" sz="1600" dirty="0"/>
          </a:p>
        </p:txBody>
      </p:sp>
      <p:sp>
        <p:nvSpPr>
          <p:cNvPr id="6" name="Content Placeholder 5"/>
          <p:cNvSpPr>
            <a:spLocks noGrp="1"/>
          </p:cNvSpPr>
          <p:nvPr>
            <p:ph idx="1"/>
          </p:nvPr>
        </p:nvSpPr>
        <p:spPr>
          <a:xfrm>
            <a:off x="1714892" y="1742821"/>
            <a:ext cx="7772400" cy="4965405"/>
          </a:xfrm>
        </p:spPr>
        <p:txBody>
          <a:bodyPr>
            <a:normAutofit lnSpcReduction="10000"/>
          </a:bodyPr>
          <a:lstStyle/>
          <a:p>
            <a:pPr>
              <a:spcBef>
                <a:spcPts val="0"/>
              </a:spcBef>
            </a:pPr>
            <a:r>
              <a:rPr lang="ru-RU" sz="2700" dirty="0">
                <a:solidFill>
                  <a:srgbClr val="C00000"/>
                </a:solidFill>
              </a:rPr>
              <a:t>Насилие</a:t>
            </a:r>
            <a:endParaRPr lang="en-US" sz="2700" dirty="0">
              <a:solidFill>
                <a:srgbClr val="C00000"/>
              </a:solidFill>
            </a:endParaRPr>
          </a:p>
          <a:p>
            <a:pPr>
              <a:spcBef>
                <a:spcPts val="0"/>
              </a:spcBef>
            </a:pPr>
            <a:r>
              <a:rPr lang="en-US" sz="2700" dirty="0"/>
              <a:t>	</a:t>
            </a:r>
            <a:r>
              <a:rPr lang="ru-RU" sz="2600" dirty="0"/>
              <a:t>психологическое</a:t>
            </a:r>
            <a:r>
              <a:rPr lang="en-US" sz="2600" dirty="0"/>
              <a:t> 	 	</a:t>
            </a:r>
            <a:r>
              <a:rPr lang="en-US" sz="2600" dirty="0">
                <a:solidFill>
                  <a:schemeClr val="accent3">
                    <a:lumMod val="75000"/>
                  </a:schemeClr>
                </a:solidFill>
              </a:rPr>
              <a:t>11%		</a:t>
            </a:r>
            <a:r>
              <a:rPr lang="en-US" sz="2600" dirty="0">
                <a:solidFill>
                  <a:srgbClr val="C00000"/>
                </a:solidFill>
              </a:rPr>
              <a:t>53%</a:t>
            </a:r>
          </a:p>
          <a:p>
            <a:pPr>
              <a:spcBef>
                <a:spcPts val="0"/>
              </a:spcBef>
            </a:pPr>
            <a:r>
              <a:rPr lang="en-US" sz="2600" dirty="0"/>
              <a:t>	</a:t>
            </a:r>
            <a:r>
              <a:rPr lang="ru-RU" sz="2600" dirty="0"/>
              <a:t>физическое</a:t>
            </a:r>
            <a:r>
              <a:rPr lang="en-US" sz="2600" dirty="0"/>
              <a:t>  			</a:t>
            </a:r>
            <a:r>
              <a:rPr lang="en-US" sz="2600" b="1" dirty="0">
                <a:solidFill>
                  <a:schemeClr val="accent3">
                    <a:lumMod val="75000"/>
                  </a:schemeClr>
                </a:solidFill>
              </a:rPr>
              <a:t>28%</a:t>
            </a:r>
            <a:r>
              <a:rPr lang="en-US" sz="2600" dirty="0">
                <a:solidFill>
                  <a:schemeClr val="accent3">
                    <a:lumMod val="75000"/>
                  </a:schemeClr>
                </a:solidFill>
              </a:rPr>
              <a:t>		</a:t>
            </a:r>
            <a:r>
              <a:rPr lang="en-US" sz="2600" b="1" dirty="0">
                <a:solidFill>
                  <a:srgbClr val="C00000"/>
                </a:solidFill>
              </a:rPr>
              <a:t>23%</a:t>
            </a:r>
          </a:p>
          <a:p>
            <a:pPr>
              <a:spcBef>
                <a:spcPts val="0"/>
              </a:spcBef>
            </a:pPr>
            <a:r>
              <a:rPr lang="en-US" sz="2600" dirty="0"/>
              <a:t>	</a:t>
            </a:r>
            <a:r>
              <a:rPr lang="ru-RU" sz="2600" dirty="0"/>
              <a:t>сексуальное</a:t>
            </a:r>
            <a:r>
              <a:rPr lang="en-US" sz="2600" dirty="0"/>
              <a:t>			</a:t>
            </a:r>
            <a:r>
              <a:rPr lang="en-US" sz="2600" b="1" dirty="0">
                <a:solidFill>
                  <a:schemeClr val="accent3">
                    <a:lumMod val="75000"/>
                  </a:schemeClr>
                </a:solidFill>
              </a:rPr>
              <a:t>21%</a:t>
            </a:r>
            <a:r>
              <a:rPr lang="en-US" sz="2600" dirty="0">
                <a:solidFill>
                  <a:schemeClr val="accent3">
                    <a:lumMod val="75000"/>
                  </a:schemeClr>
                </a:solidFill>
              </a:rPr>
              <a:t>		</a:t>
            </a:r>
            <a:r>
              <a:rPr lang="en-US" sz="2600" dirty="0">
                <a:solidFill>
                  <a:srgbClr val="C00000"/>
                </a:solidFill>
              </a:rPr>
              <a:t>28%</a:t>
            </a:r>
          </a:p>
          <a:p>
            <a:pPr marL="0" indent="0">
              <a:spcBef>
                <a:spcPts val="0"/>
              </a:spcBef>
              <a:buNone/>
            </a:pPr>
            <a:endParaRPr lang="en-US" sz="1000" dirty="0">
              <a:solidFill>
                <a:srgbClr val="C00000"/>
              </a:solidFill>
            </a:endParaRPr>
          </a:p>
          <a:p>
            <a:pPr>
              <a:spcBef>
                <a:spcPts val="0"/>
              </a:spcBef>
            </a:pPr>
            <a:r>
              <a:rPr lang="ru-RU" sz="2700" dirty="0">
                <a:solidFill>
                  <a:srgbClr val="C00000"/>
                </a:solidFill>
              </a:rPr>
              <a:t>Пренебрежение обязанностями</a:t>
            </a:r>
            <a:endParaRPr lang="en-US" sz="2700" dirty="0">
              <a:solidFill>
                <a:srgbClr val="C00000"/>
              </a:solidFill>
            </a:endParaRPr>
          </a:p>
          <a:p>
            <a:pPr>
              <a:spcBef>
                <a:spcPts val="0"/>
              </a:spcBef>
            </a:pPr>
            <a:r>
              <a:rPr lang="en-US" sz="2700" dirty="0"/>
              <a:t>	</a:t>
            </a:r>
            <a:r>
              <a:rPr lang="ru-RU" sz="2600" dirty="0"/>
              <a:t>эмоциональное</a:t>
            </a:r>
            <a:r>
              <a:rPr lang="en-US" sz="2600" dirty="0"/>
              <a:t>		</a:t>
            </a:r>
            <a:r>
              <a:rPr lang="en-US" sz="2600" dirty="0">
                <a:solidFill>
                  <a:schemeClr val="accent3">
                    <a:lumMod val="75000"/>
                  </a:schemeClr>
                </a:solidFill>
              </a:rPr>
              <a:t>15%		</a:t>
            </a:r>
            <a:r>
              <a:rPr lang="en-US" sz="2600" dirty="0">
                <a:solidFill>
                  <a:srgbClr val="C00000"/>
                </a:solidFill>
              </a:rPr>
              <a:t>25%</a:t>
            </a:r>
          </a:p>
          <a:p>
            <a:pPr>
              <a:spcBef>
                <a:spcPts val="0"/>
              </a:spcBef>
            </a:pPr>
            <a:r>
              <a:rPr lang="en-US" sz="2600" dirty="0"/>
              <a:t>	</a:t>
            </a:r>
            <a:r>
              <a:rPr lang="ru-RU" sz="2600" dirty="0"/>
              <a:t>физическое</a:t>
            </a:r>
            <a:r>
              <a:rPr lang="en-US" sz="2600" dirty="0"/>
              <a:t>			</a:t>
            </a:r>
            <a:r>
              <a:rPr lang="en-US" sz="2600" dirty="0">
                <a:solidFill>
                  <a:schemeClr val="accent3">
                    <a:lumMod val="75000"/>
                  </a:schemeClr>
                </a:solidFill>
              </a:rPr>
              <a:t>10%		</a:t>
            </a:r>
            <a:r>
              <a:rPr lang="en-US" sz="2600" dirty="0">
                <a:solidFill>
                  <a:srgbClr val="C00000"/>
                </a:solidFill>
              </a:rPr>
              <a:t>12%</a:t>
            </a:r>
          </a:p>
          <a:p>
            <a:pPr>
              <a:spcBef>
                <a:spcPts val="0"/>
              </a:spcBef>
            </a:pPr>
            <a:endParaRPr lang="en-US" sz="1000" dirty="0">
              <a:solidFill>
                <a:srgbClr val="C00000"/>
              </a:solidFill>
            </a:endParaRPr>
          </a:p>
          <a:p>
            <a:pPr>
              <a:spcBef>
                <a:spcPts val="0"/>
              </a:spcBef>
            </a:pPr>
            <a:r>
              <a:rPr lang="ru-RU" sz="2700" dirty="0">
                <a:solidFill>
                  <a:srgbClr val="C00000"/>
                </a:solidFill>
              </a:rPr>
              <a:t>Негативные явления в доме</a:t>
            </a:r>
            <a:endParaRPr lang="en-US" sz="2700" dirty="0">
              <a:solidFill>
                <a:srgbClr val="C00000"/>
              </a:solidFill>
            </a:endParaRPr>
          </a:p>
          <a:p>
            <a:pPr>
              <a:spcBef>
                <a:spcPts val="0"/>
              </a:spcBef>
            </a:pPr>
            <a:r>
              <a:rPr lang="en-US" sz="2700" dirty="0"/>
              <a:t>	</a:t>
            </a:r>
            <a:r>
              <a:rPr lang="ru-RU" sz="2400" dirty="0" err="1"/>
              <a:t>Нарко</a:t>
            </a:r>
            <a:r>
              <a:rPr lang="ru-RU" sz="2400" dirty="0"/>
              <a:t>- и </a:t>
            </a:r>
            <a:r>
              <a:rPr lang="ru-RU" sz="2400" dirty="0" err="1"/>
              <a:t>алког</a:t>
            </a:r>
            <a:r>
              <a:rPr lang="ru-RU" sz="2400" dirty="0"/>
              <a:t>. зависим</a:t>
            </a:r>
            <a:r>
              <a:rPr lang="ru-RU" sz="2600" dirty="0"/>
              <a:t>.</a:t>
            </a:r>
            <a:r>
              <a:rPr lang="en-US" sz="2600" dirty="0"/>
              <a:t>	</a:t>
            </a:r>
            <a:r>
              <a:rPr lang="en-US" sz="2600" b="1" dirty="0">
                <a:solidFill>
                  <a:schemeClr val="accent3">
                    <a:lumMod val="75000"/>
                  </a:schemeClr>
                </a:solidFill>
              </a:rPr>
              <a:t>27%</a:t>
            </a:r>
            <a:r>
              <a:rPr lang="en-US" sz="2600" dirty="0">
                <a:solidFill>
                  <a:schemeClr val="accent3">
                    <a:lumMod val="75000"/>
                  </a:schemeClr>
                </a:solidFill>
              </a:rPr>
              <a:t>		</a:t>
            </a:r>
            <a:r>
              <a:rPr lang="en-US" sz="2600" dirty="0">
                <a:solidFill>
                  <a:srgbClr val="C00000"/>
                </a:solidFill>
              </a:rPr>
              <a:t>51%</a:t>
            </a:r>
          </a:p>
          <a:p>
            <a:pPr>
              <a:spcBef>
                <a:spcPts val="0"/>
              </a:spcBef>
            </a:pPr>
            <a:r>
              <a:rPr lang="en-US" sz="2600" dirty="0"/>
              <a:t>	</a:t>
            </a:r>
            <a:r>
              <a:rPr lang="ru-RU" sz="2600" dirty="0"/>
              <a:t>Отсутствие родителя          </a:t>
            </a:r>
            <a:r>
              <a:rPr lang="en-US" sz="2600" b="1" dirty="0">
                <a:solidFill>
                  <a:schemeClr val="accent3">
                    <a:lumMod val="75000"/>
                  </a:schemeClr>
                </a:solidFill>
              </a:rPr>
              <a:t>23%</a:t>
            </a:r>
            <a:r>
              <a:rPr lang="en-US" sz="2600" dirty="0">
                <a:solidFill>
                  <a:schemeClr val="accent3">
                    <a:lumMod val="75000"/>
                  </a:schemeClr>
                </a:solidFill>
              </a:rPr>
              <a:t>		</a:t>
            </a:r>
            <a:r>
              <a:rPr lang="en-US" sz="2600" dirty="0">
                <a:solidFill>
                  <a:srgbClr val="C00000"/>
                </a:solidFill>
              </a:rPr>
              <a:t>46%</a:t>
            </a:r>
          </a:p>
          <a:p>
            <a:pPr>
              <a:spcBef>
                <a:spcPts val="0"/>
              </a:spcBef>
            </a:pPr>
            <a:r>
              <a:rPr lang="en-US" sz="2600" dirty="0"/>
              <a:t>	</a:t>
            </a:r>
            <a:r>
              <a:rPr lang="ru-RU" sz="2600" dirty="0"/>
              <a:t>Психич. заболевание</a:t>
            </a:r>
            <a:r>
              <a:rPr lang="en-US" sz="2600" dirty="0"/>
              <a:t>	</a:t>
            </a:r>
            <a:r>
              <a:rPr lang="en-US" sz="2600" dirty="0">
                <a:solidFill>
                  <a:schemeClr val="accent3">
                    <a:lumMod val="75000"/>
                  </a:schemeClr>
                </a:solidFill>
              </a:rPr>
              <a:t>17%		</a:t>
            </a:r>
            <a:r>
              <a:rPr lang="en-US" sz="2600" dirty="0">
                <a:solidFill>
                  <a:srgbClr val="C00000"/>
                </a:solidFill>
              </a:rPr>
              <a:t>47%</a:t>
            </a:r>
          </a:p>
          <a:p>
            <a:pPr>
              <a:spcBef>
                <a:spcPts val="0"/>
              </a:spcBef>
            </a:pPr>
            <a:r>
              <a:rPr lang="en-US" sz="2600" dirty="0"/>
              <a:t>	</a:t>
            </a:r>
            <a:r>
              <a:rPr lang="ru-RU" sz="2600" dirty="0"/>
              <a:t>Домашнее насилие</a:t>
            </a:r>
            <a:r>
              <a:rPr lang="en-US" sz="2600" dirty="0"/>
              <a:t>	</a:t>
            </a:r>
            <a:r>
              <a:rPr lang="en-US" sz="2600" dirty="0">
                <a:solidFill>
                  <a:schemeClr val="accent3">
                    <a:lumMod val="75000"/>
                  </a:schemeClr>
                </a:solidFill>
              </a:rPr>
              <a:t>13%		</a:t>
            </a:r>
            <a:r>
              <a:rPr lang="en-US" sz="2600" dirty="0">
                <a:solidFill>
                  <a:srgbClr val="C00000"/>
                </a:solidFill>
              </a:rPr>
              <a:t>16%</a:t>
            </a:r>
          </a:p>
          <a:p>
            <a:pPr>
              <a:spcBef>
                <a:spcPts val="0"/>
              </a:spcBef>
            </a:pPr>
            <a:r>
              <a:rPr lang="en-US" sz="2600" dirty="0"/>
              <a:t>	</a:t>
            </a:r>
            <a:r>
              <a:rPr lang="ru-RU" sz="2600" dirty="0" err="1"/>
              <a:t>Криминальн</a:t>
            </a:r>
            <a:r>
              <a:rPr lang="ru-RU" sz="2600" dirty="0"/>
              <a:t>. поведение</a:t>
            </a:r>
            <a:r>
              <a:rPr lang="en-US" sz="2600" dirty="0"/>
              <a:t>  	</a:t>
            </a:r>
            <a:r>
              <a:rPr lang="en-US" sz="2600" dirty="0">
                <a:solidFill>
                  <a:schemeClr val="accent3">
                    <a:lumMod val="75000"/>
                  </a:schemeClr>
                </a:solidFill>
              </a:rPr>
              <a:t>6%		</a:t>
            </a:r>
            <a:r>
              <a:rPr lang="en-US" sz="2600" dirty="0">
                <a:solidFill>
                  <a:srgbClr val="C00000"/>
                </a:solidFill>
              </a:rPr>
              <a:t>   9%</a:t>
            </a:r>
          </a:p>
          <a:p>
            <a:pPr>
              <a:spcBef>
                <a:spcPts val="0"/>
              </a:spcBef>
            </a:pPr>
            <a:endParaRPr lang="en-US" dirty="0"/>
          </a:p>
          <a:p>
            <a:pPr>
              <a:spcBef>
                <a:spcPts val="0"/>
              </a:spcBef>
            </a:pPr>
            <a:endParaRPr lang="en-US" b="1" dirty="0">
              <a:solidFill>
                <a:srgbClr val="C00000"/>
              </a:solidFill>
            </a:endParaRPr>
          </a:p>
          <a:p>
            <a:endParaRPr lang="en-US" sz="2400" dirty="0"/>
          </a:p>
        </p:txBody>
      </p:sp>
      <p:sp>
        <p:nvSpPr>
          <p:cNvPr id="2" name="Rounded Rectangle 1"/>
          <p:cNvSpPr/>
          <p:nvPr/>
        </p:nvSpPr>
        <p:spPr>
          <a:xfrm>
            <a:off x="8059132" y="1892782"/>
            <a:ext cx="914400" cy="44958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050804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u-RU" sz="3600" b="1" dirty="0"/>
              <a:t>Данные по негативному влиянию пережитой в детстве травмы (</a:t>
            </a:r>
            <a:r>
              <a:rPr lang="en-US" sz="3600" b="1" dirty="0"/>
              <a:t>ACE</a:t>
            </a:r>
            <a:r>
              <a:rPr lang="ru-RU" sz="3600" b="1" dirty="0"/>
              <a:t>), Округ Санта</a:t>
            </a:r>
            <a:r>
              <a:rPr lang="en-US" sz="3600" b="1" dirty="0"/>
              <a:t>-</a:t>
            </a:r>
            <a:r>
              <a:rPr lang="ru-RU" sz="3600" b="1" dirty="0"/>
              <a:t>Клара</a:t>
            </a:r>
            <a:endParaRPr lang="en-US" sz="36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75312330"/>
              </p:ext>
            </p:extLst>
          </p:nvPr>
        </p:nvGraphicFramePr>
        <p:xfrm>
          <a:off x="1096963" y="1846263"/>
          <a:ext cx="10058400" cy="3045777"/>
        </p:xfrm>
        <a:graphic>
          <a:graphicData uri="http://schemas.openxmlformats.org/drawingml/2006/table">
            <a:tbl>
              <a:tblPr firstRow="1" bandRow="1">
                <a:tableStyleId>{5C22544A-7EE6-4342-B048-85BDC9FD1C3A}</a:tableStyleId>
              </a:tblPr>
              <a:tblGrid>
                <a:gridCol w="5029200">
                  <a:extLst>
                    <a:ext uri="{9D8B030D-6E8A-4147-A177-3AD203B41FA5}">
                      <a16:colId xmlns:a16="http://schemas.microsoft.com/office/drawing/2014/main" val="20000"/>
                    </a:ext>
                  </a:extLst>
                </a:gridCol>
                <a:gridCol w="5029200">
                  <a:extLst>
                    <a:ext uri="{9D8B030D-6E8A-4147-A177-3AD203B41FA5}">
                      <a16:colId xmlns:a16="http://schemas.microsoft.com/office/drawing/2014/main" val="20001"/>
                    </a:ext>
                  </a:extLst>
                </a:gridCol>
              </a:tblGrid>
              <a:tr h="370840">
                <a:tc>
                  <a:txBody>
                    <a:bodyPr/>
                    <a:lstStyle/>
                    <a:p>
                      <a:pPr algn="ctr"/>
                      <a:r>
                        <a:rPr lang="ru-RU" sz="3600" dirty="0"/>
                        <a:t>Уровень </a:t>
                      </a:r>
                      <a:r>
                        <a:rPr lang="en-US" sz="3600" dirty="0"/>
                        <a:t>ACE</a:t>
                      </a:r>
                    </a:p>
                  </a:txBody>
                  <a:tcPr/>
                </a:tc>
                <a:tc>
                  <a:txBody>
                    <a:bodyPr/>
                    <a:lstStyle/>
                    <a:p>
                      <a:pPr algn="ctr"/>
                      <a:r>
                        <a:rPr lang="ru-RU" sz="3600" dirty="0"/>
                        <a:t>В процентах</a:t>
                      </a:r>
                      <a:endParaRPr lang="en-US" sz="3600" dirty="0"/>
                    </a:p>
                  </a:txBody>
                  <a:tcPr/>
                </a:tc>
                <a:extLst>
                  <a:ext uri="{0D108BD9-81ED-4DB2-BD59-A6C34878D82A}">
                    <a16:rowId xmlns:a16="http://schemas.microsoft.com/office/drawing/2014/main" val="10000"/>
                  </a:ext>
                </a:extLst>
              </a:tr>
              <a:tr h="637857">
                <a:tc>
                  <a:txBody>
                    <a:bodyPr/>
                    <a:lstStyle/>
                    <a:p>
                      <a:pPr algn="ctr"/>
                      <a:r>
                        <a:rPr lang="ru-RU" sz="2800" dirty="0"/>
                        <a:t>Нет</a:t>
                      </a:r>
                      <a:r>
                        <a:rPr lang="en-US" sz="2800" dirty="0"/>
                        <a:t> ACE (0 ACE)</a:t>
                      </a:r>
                    </a:p>
                  </a:txBody>
                  <a:tcPr anchor="ctr"/>
                </a:tc>
                <a:tc>
                  <a:txBody>
                    <a:bodyPr/>
                    <a:lstStyle/>
                    <a:p>
                      <a:pPr algn="ctr"/>
                      <a:r>
                        <a:rPr lang="en-US" sz="3200" dirty="0"/>
                        <a:t>26%</a:t>
                      </a:r>
                    </a:p>
                  </a:txBody>
                  <a:tcPr anchor="ctr"/>
                </a:tc>
                <a:extLst>
                  <a:ext uri="{0D108BD9-81ED-4DB2-BD59-A6C34878D82A}">
                    <a16:rowId xmlns:a16="http://schemas.microsoft.com/office/drawing/2014/main" val="10001"/>
                  </a:ext>
                </a:extLst>
              </a:tr>
              <a:tr h="701040">
                <a:tc>
                  <a:txBody>
                    <a:bodyPr/>
                    <a:lstStyle/>
                    <a:p>
                      <a:pPr algn="ctr"/>
                      <a:r>
                        <a:rPr lang="ru-RU" sz="2800" dirty="0"/>
                        <a:t>Невысокий уровень </a:t>
                      </a:r>
                      <a:r>
                        <a:rPr lang="en-US" sz="2800" dirty="0"/>
                        <a:t>ACE (1-2 ACEs)</a:t>
                      </a:r>
                    </a:p>
                  </a:txBody>
                  <a:tcPr anchor="ctr"/>
                </a:tc>
                <a:tc>
                  <a:txBody>
                    <a:bodyPr/>
                    <a:lstStyle/>
                    <a:p>
                      <a:pPr algn="ctr"/>
                      <a:r>
                        <a:rPr lang="en-US" sz="3200" dirty="0"/>
                        <a:t>41%</a:t>
                      </a:r>
                    </a:p>
                  </a:txBody>
                  <a:tcPr anchor="ctr"/>
                </a:tc>
                <a:extLst>
                  <a:ext uri="{0D108BD9-81ED-4DB2-BD59-A6C34878D82A}">
                    <a16:rowId xmlns:a16="http://schemas.microsoft.com/office/drawing/2014/main" val="10002"/>
                  </a:ext>
                </a:extLst>
              </a:tr>
              <a:tr h="746760">
                <a:tc>
                  <a:txBody>
                    <a:bodyPr/>
                    <a:lstStyle/>
                    <a:p>
                      <a:pPr algn="ctr"/>
                      <a:r>
                        <a:rPr lang="ru-RU" sz="2400" dirty="0"/>
                        <a:t>Высокий уровень </a:t>
                      </a:r>
                      <a:r>
                        <a:rPr lang="en-US" sz="2400" dirty="0"/>
                        <a:t>ACE (3 </a:t>
                      </a:r>
                      <a:r>
                        <a:rPr lang="ru-RU" sz="2400" dirty="0"/>
                        <a:t>или более</a:t>
                      </a:r>
                      <a:r>
                        <a:rPr lang="en-US" sz="2400" baseline="0" dirty="0"/>
                        <a:t> ACE)</a:t>
                      </a:r>
                      <a:endParaRPr lang="en-US" sz="2400" dirty="0"/>
                    </a:p>
                  </a:txBody>
                  <a:tcPr anchor="ctr"/>
                </a:tc>
                <a:tc>
                  <a:txBody>
                    <a:bodyPr/>
                    <a:lstStyle/>
                    <a:p>
                      <a:pPr algn="ctr"/>
                      <a:r>
                        <a:rPr lang="en-US" sz="3200" dirty="0"/>
                        <a:t>33%</a:t>
                      </a:r>
                    </a:p>
                  </a:txBody>
                  <a:tcPr anchor="ctr"/>
                </a:tc>
                <a:extLst>
                  <a:ext uri="{0D108BD9-81ED-4DB2-BD59-A6C34878D82A}">
                    <a16:rowId xmlns:a16="http://schemas.microsoft.com/office/drawing/2014/main" val="10003"/>
                  </a:ext>
                </a:extLst>
              </a:tr>
            </a:tbl>
          </a:graphicData>
        </a:graphic>
      </p:graphicFrame>
      <p:sp>
        <p:nvSpPr>
          <p:cNvPr id="5" name="TextBox 4"/>
          <p:cNvSpPr txBox="1"/>
          <p:nvPr/>
        </p:nvSpPr>
        <p:spPr>
          <a:xfrm>
            <a:off x="1097280" y="4846320"/>
            <a:ext cx="10058400" cy="1200329"/>
          </a:xfrm>
          <a:prstGeom prst="rect">
            <a:avLst/>
          </a:prstGeom>
          <a:noFill/>
        </p:spPr>
        <p:txBody>
          <a:bodyPr wrap="square" rtlCol="0">
            <a:spAutoFit/>
          </a:bodyPr>
          <a:lstStyle/>
          <a:p>
            <a:pPr marL="285750" indent="-285750">
              <a:buFont typeface="Wingdings" panose="05000000000000000000" pitchFamily="2" charset="2"/>
              <a:buChar char="v"/>
            </a:pPr>
            <a:r>
              <a:rPr lang="ru-RU" sz="2400" dirty="0"/>
              <a:t>Приблиз. </a:t>
            </a:r>
            <a:r>
              <a:rPr lang="en-US" sz="2400" dirty="0"/>
              <a:t>3 </a:t>
            </a:r>
            <a:r>
              <a:rPr lang="ru-RU" sz="2400" dirty="0"/>
              <a:t>из</a:t>
            </a:r>
            <a:r>
              <a:rPr lang="en-US" sz="2400" dirty="0"/>
              <a:t> 4 </a:t>
            </a:r>
            <a:r>
              <a:rPr lang="ru-RU" sz="2400" dirty="0"/>
              <a:t>взрослых</a:t>
            </a:r>
            <a:r>
              <a:rPr lang="en-US" sz="2400" dirty="0"/>
              <a:t> (</a:t>
            </a:r>
            <a:r>
              <a:rPr lang="en-US" sz="2400" dirty="0">
                <a:highlight>
                  <a:srgbClr val="FFFF00"/>
                </a:highlight>
              </a:rPr>
              <a:t>74%</a:t>
            </a:r>
            <a:r>
              <a:rPr lang="en-US" sz="2400" dirty="0"/>
              <a:t>) </a:t>
            </a:r>
            <a:r>
              <a:rPr lang="ru-RU" sz="2400" dirty="0"/>
              <a:t>в Округе Санта</a:t>
            </a:r>
            <a:r>
              <a:rPr lang="en-US" sz="2400" dirty="0"/>
              <a:t>-</a:t>
            </a:r>
            <a:r>
              <a:rPr lang="ru-RU" sz="2400" dirty="0"/>
              <a:t>Клара сообщают о том, что по крайней мере </a:t>
            </a:r>
            <a:r>
              <a:rPr lang="ru-RU" sz="2400" b="1" dirty="0"/>
              <a:t>однажды </a:t>
            </a:r>
            <a:r>
              <a:rPr lang="ru-RU" sz="2400" dirty="0"/>
              <a:t>испытали травматический опыт в своем детстве.</a:t>
            </a:r>
            <a:endParaRPr lang="en-US" sz="2400" dirty="0"/>
          </a:p>
        </p:txBody>
      </p:sp>
      <p:sp>
        <p:nvSpPr>
          <p:cNvPr id="6" name="Rectangle 5"/>
          <p:cNvSpPr/>
          <p:nvPr/>
        </p:nvSpPr>
        <p:spPr>
          <a:xfrm>
            <a:off x="189470" y="6450566"/>
            <a:ext cx="11532974" cy="307777"/>
          </a:xfrm>
          <a:prstGeom prst="rect">
            <a:avLst/>
          </a:prstGeom>
        </p:spPr>
        <p:txBody>
          <a:bodyPr wrap="square">
            <a:spAutoFit/>
          </a:bodyPr>
          <a:lstStyle/>
          <a:p>
            <a:r>
              <a:rPr lang="en-US" sz="1400" dirty="0">
                <a:solidFill>
                  <a:schemeClr val="bg1"/>
                </a:solidFill>
                <a:latin typeface="Tw Cen MT" panose="020B0602020104020603" pitchFamily="34" charset="0"/>
              </a:rPr>
              <a:t>Source: Santa Clara County Public Health Department, 2013-14 Behavioral Risk Factor Online Survey</a:t>
            </a:r>
            <a:endParaRPr lang="en-US" sz="1400" dirty="0">
              <a:solidFill>
                <a:schemeClr val="bg1"/>
              </a:solidFill>
            </a:endParaRPr>
          </a:p>
        </p:txBody>
      </p:sp>
    </p:spTree>
    <p:extLst>
      <p:ext uri="{BB962C8B-B14F-4D97-AF65-F5344CB8AC3E}">
        <p14:creationId xmlns:p14="http://schemas.microsoft.com/office/powerpoint/2010/main" val="34240467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164658" y="52281"/>
            <a:ext cx="10510786" cy="6805719"/>
          </a:xfrm>
          <a:prstGeom prst="rect">
            <a:avLst/>
          </a:prstGeom>
        </p:spPr>
      </p:pic>
      <p:pic>
        <p:nvPicPr>
          <p:cNvPr id="7" name="Picture 6"/>
          <p:cNvPicPr>
            <a:picLocks noChangeAspect="1"/>
          </p:cNvPicPr>
          <p:nvPr/>
        </p:nvPicPr>
        <p:blipFill rotWithShape="1">
          <a:blip r:embed="rId4"/>
          <a:srcRect r="7304" b="13307"/>
          <a:stretch/>
        </p:blipFill>
        <p:spPr>
          <a:xfrm>
            <a:off x="311692" y="173842"/>
            <a:ext cx="1093598" cy="970004"/>
          </a:xfrm>
          <a:prstGeom prst="rect">
            <a:avLst/>
          </a:prstGeom>
        </p:spPr>
      </p:pic>
    </p:spTree>
    <p:extLst>
      <p:ext uri="{BB962C8B-B14F-4D97-AF65-F5344CB8AC3E}">
        <p14:creationId xmlns:p14="http://schemas.microsoft.com/office/powerpoint/2010/main" val="36785377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71790" y="1468794"/>
            <a:ext cx="8973178" cy="4832092"/>
          </a:xfrm>
          <a:prstGeom prst="rect">
            <a:avLst/>
          </a:prstGeom>
        </p:spPr>
        <p:txBody>
          <a:bodyPr wrap="square">
            <a:spAutoFit/>
          </a:bodyPr>
          <a:lstStyle/>
          <a:p>
            <a:pPr>
              <a:buClr>
                <a:srgbClr val="FF3300"/>
              </a:buClr>
              <a:buSzPct val="80000"/>
              <a:buFont typeface="Wingdings" panose="05000000000000000000" pitchFamily="2" charset="2"/>
              <a:buChar char="§"/>
              <a:defRPr/>
            </a:pPr>
            <a:r>
              <a:rPr lang="ru-RU" altLang="en-US" sz="2800" b="1" dirty="0"/>
              <a:t>275 млн. детей в мире сталкиваются с домашним насилием; более 5 млн. – в США</a:t>
            </a:r>
            <a:r>
              <a:rPr lang="en-US" altLang="en-US" sz="2800" b="1" dirty="0"/>
              <a:t>.</a:t>
            </a:r>
          </a:p>
          <a:p>
            <a:pPr>
              <a:buClr>
                <a:srgbClr val="FF3300"/>
              </a:buClr>
              <a:buSzPct val="80000"/>
              <a:defRPr/>
            </a:pPr>
            <a:endParaRPr lang="en-US" altLang="en-US" sz="2800" b="1" dirty="0"/>
          </a:p>
          <a:p>
            <a:pPr>
              <a:buClr>
                <a:srgbClr val="FF3300"/>
              </a:buClr>
              <a:buSzPct val="80000"/>
              <a:buFont typeface="Wingdings" panose="05000000000000000000" pitchFamily="2" charset="2"/>
              <a:buChar char="§"/>
              <a:defRPr/>
            </a:pPr>
            <a:r>
              <a:rPr lang="ru-RU" altLang="en-US" sz="2800" b="1" dirty="0"/>
              <a:t>Разрушительное кратко- и долгосрочное воздействие негативных факторов, включая синдром тревоги, депрессию, физические заболевания, проблемы психического здоровья, когнитивные проблемы</a:t>
            </a:r>
            <a:r>
              <a:rPr lang="en-US" altLang="en-US" sz="2800" b="1" dirty="0"/>
              <a:t>.</a:t>
            </a:r>
          </a:p>
          <a:p>
            <a:pPr>
              <a:buClr>
                <a:srgbClr val="FF3300"/>
              </a:buClr>
              <a:buSzPct val="80000"/>
              <a:buFont typeface="Wingdings" panose="05000000000000000000" pitchFamily="2" charset="2"/>
              <a:buChar char="§"/>
              <a:defRPr/>
            </a:pPr>
            <a:endParaRPr lang="en-US" altLang="en-US" sz="2800" b="1" dirty="0"/>
          </a:p>
          <a:p>
            <a:pPr>
              <a:buClr>
                <a:srgbClr val="FF3300"/>
              </a:buClr>
              <a:buSzPct val="80000"/>
              <a:buFont typeface="Wingdings" panose="05000000000000000000" pitchFamily="2" charset="2"/>
              <a:buChar char="§"/>
              <a:defRPr/>
            </a:pPr>
            <a:r>
              <a:rPr lang="ru-RU" altLang="en-US" sz="2800" b="1" dirty="0"/>
              <a:t> Травма ребенка, ставшего свидетелем домашнего насилия </a:t>
            </a:r>
            <a:r>
              <a:rPr lang="en-US" altLang="en-US" sz="2800" b="1" dirty="0"/>
              <a:t>= </a:t>
            </a:r>
            <a:r>
              <a:rPr lang="ru-RU" altLang="en-US" sz="2800" b="1" dirty="0"/>
              <a:t>травме военнослужащего, полученной во время боевых действий на войне</a:t>
            </a:r>
            <a:endParaRPr lang="en-US" altLang="en-US" sz="2800" b="1" dirty="0"/>
          </a:p>
        </p:txBody>
      </p:sp>
      <p:sp>
        <p:nvSpPr>
          <p:cNvPr id="10" name="TextBox 9"/>
          <p:cNvSpPr txBox="1"/>
          <p:nvPr/>
        </p:nvSpPr>
        <p:spPr>
          <a:xfrm>
            <a:off x="527538" y="602901"/>
            <a:ext cx="10234247" cy="584775"/>
          </a:xfrm>
          <a:prstGeom prst="rect">
            <a:avLst/>
          </a:prstGeom>
          <a:noFill/>
        </p:spPr>
        <p:txBody>
          <a:bodyPr wrap="square" rtlCol="0">
            <a:spAutoFit/>
          </a:bodyPr>
          <a:lstStyle/>
          <a:p>
            <a:r>
              <a:rPr lang="ru-RU" sz="3200" b="1" dirty="0">
                <a:solidFill>
                  <a:schemeClr val="tx2">
                    <a:lumMod val="60000"/>
                    <a:lumOff val="40000"/>
                  </a:schemeClr>
                </a:solidFill>
              </a:rPr>
              <a:t>Дети, сталкивающиеся с домашним насилием</a:t>
            </a:r>
            <a:endParaRPr lang="en-US" sz="3200" b="1" dirty="0">
              <a:solidFill>
                <a:schemeClr val="tx2">
                  <a:lumMod val="60000"/>
                  <a:lumOff val="40000"/>
                </a:schemeClr>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31983" y="2471894"/>
            <a:ext cx="2713055" cy="2713055"/>
          </a:xfrm>
          <a:prstGeom prst="rect">
            <a:avLst/>
          </a:prstGeom>
        </p:spPr>
      </p:pic>
    </p:spTree>
    <p:extLst>
      <p:ext uri="{BB962C8B-B14F-4D97-AF65-F5344CB8AC3E}">
        <p14:creationId xmlns:p14="http://schemas.microsoft.com/office/powerpoint/2010/main" val="4251209040"/>
      </p:ext>
    </p:extLst>
  </p:cSld>
  <p:clrMapOvr>
    <a:masterClrMapping/>
  </p:clrMapOvr>
</p:sld>
</file>

<file path=ppt/theme/theme1.xml><?xml version="1.0" encoding="utf-8"?>
<a:theme xmlns:a="http://schemas.openxmlformats.org/drawingml/2006/main" name="Office The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922</TotalTime>
  <Words>1591</Words>
  <Application>Microsoft Office PowerPoint</Application>
  <PresentationFormat>Widescreen</PresentationFormat>
  <Paragraphs>143</Paragraphs>
  <Slides>14</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Calibri Light</vt:lpstr>
      <vt:lpstr>Century Gothic</vt:lpstr>
      <vt:lpstr>Tw Cen MT</vt:lpstr>
      <vt:lpstr>Wingdings</vt:lpstr>
      <vt:lpstr>Office Theme</vt:lpstr>
      <vt:lpstr>  Обоснование необходимости в общественной поддержке:  Воздействие домашнего насилия на детей  (Слайды и информация адаптированы на основе материалов инициативы Округа Санта-Клара по предотвращению негативного влияния на детей и Центра здорового воспитания молодежи)  Презентует: Эстер Пералез-Дикманн, исполнительный  директор НКО Next Door Solutions </vt:lpstr>
      <vt:lpstr>Исследование влияния негативного опыта, пережитого в детском возрасте (ACE) </vt:lpstr>
      <vt:lpstr>Исследование воздействия негативного опыта, пережитого в детском возрасте (ACE) </vt:lpstr>
      <vt:lpstr>Что представляет собой «негативный опыт, пережитый в детстве?</vt:lpstr>
      <vt:lpstr>PowerPoint Presentation</vt:lpstr>
      <vt:lpstr>ДАННЫЕ: первоначальное исследование и местная помощь</vt:lpstr>
      <vt:lpstr>Данные по негативному влиянию пережитой в детстве травмы (ACE), Округ Санта-Клара</vt:lpstr>
      <vt:lpstr>PowerPoint Presentation</vt:lpstr>
      <vt:lpstr>PowerPoint Presentation</vt:lpstr>
      <vt:lpstr>Взгляд через «линзу травмы» помогает нам  понять поведение</vt:lpstr>
      <vt:lpstr>Воздействие токсичного стресса</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karen clemmer</dc:creator>
  <cp:keywords/>
  <dc:description/>
  <cp:lastModifiedBy>sergey e</cp:lastModifiedBy>
  <cp:revision>67</cp:revision>
  <dcterms:created xsi:type="dcterms:W3CDTF">2017-05-04T02:42:01Z</dcterms:created>
  <dcterms:modified xsi:type="dcterms:W3CDTF">2020-10-10T18:51:20Z</dcterms:modified>
  <cp:category/>
</cp:coreProperties>
</file>