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67" r:id="rId3"/>
    <p:sldId id="278" r:id="rId4"/>
    <p:sldId id="279" r:id="rId5"/>
    <p:sldId id="282" r:id="rId6"/>
    <p:sldId id="283" r:id="rId7"/>
    <p:sldId id="284" r:id="rId8"/>
    <p:sldId id="285" r:id="rId9"/>
    <p:sldId id="287" r:id="rId10"/>
    <p:sldId id="286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316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52" y="1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tableStyles" Target="tableStyles.xml" /><Relationship Id="rId3" Type="http://schemas.openxmlformats.org/officeDocument/2006/relationships/slide" Target="slides/slide1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viewProps" Target="view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presProps" Target="presProps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handoutMaster" Target="handoutMasters/handoutMaster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B874-E53C-42B9-98BA-0781B387246C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2F4-45D7-406A-9C33-75238E131A1E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79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E011-4F7D-42D0-82E1-078A40B76F01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71FE-0FCC-47A4-B218-06AF00AFA70F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0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C22A-A385-4013-8BC3-1C712ED98224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D7-DDC2-4E28-B80E-11B3368F8846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2D6B-0F0F-41E5-8A0F-FC2D7E2110E0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1A38-D70F-41CF-857C-945C6FF6B07D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8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96DC-D1E7-4668-A471-A46ECA2AE34F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3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E011-4F7D-42D0-82E1-078A40B76F01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57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B874-E53C-42B9-98BA-0781B387246C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1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2F4-45D7-406A-9C33-75238E131A1E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0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71FE-0FCC-47A4-B218-06AF00AFA70F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C22A-A385-4013-8BC3-1C712ED98224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D7-DDC2-4E28-B80E-11B3368F8846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2D6B-0F0F-41E5-8A0F-FC2D7E2110E0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1A38-D70F-41CF-857C-945C6FF6B07D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96DC-D1E7-4668-A471-A46ECA2AE34F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CC444FFE-4BDB-4301-83D8-FE8B25E7CF5A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CC444FFE-4BDB-4301-83D8-FE8B25E7CF5A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3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3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Домашнее насилие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Расследования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671" y="3474720"/>
            <a:ext cx="3133122" cy="312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Опрос жертвы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600" dirty="0"/>
              <a:t>Попросите жертву рассказать о том, о чем думали и что ощущали во время нападения</a:t>
            </a:r>
            <a:endParaRPr lang="en-US" sz="2600" dirty="0"/>
          </a:p>
          <a:p>
            <a:r>
              <a:rPr lang="ru-RU" sz="2600" dirty="0"/>
              <a:t>Власть и Контроль – главные причины насилия, совершаемого подозреваемым</a:t>
            </a:r>
            <a:endParaRPr lang="en-US" sz="2600" dirty="0"/>
          </a:p>
          <a:p>
            <a:pPr lvl="1"/>
            <a:r>
              <a:rPr lang="ru-RU" sz="2600" dirty="0"/>
              <a:t>Попытайтесь задать вопросы жертве, относящиеся к власти и контролю.   </a:t>
            </a:r>
            <a:endParaRPr lang="en-US" sz="2600" dirty="0"/>
          </a:p>
          <a:p>
            <a:pPr lvl="1"/>
            <a:r>
              <a:rPr lang="ru-RU" sz="2600" dirty="0"/>
              <a:t>См. Круг «Власть-Контроль»</a:t>
            </a:r>
            <a:endParaRPr lang="en-US" sz="2600" dirty="0"/>
          </a:p>
          <a:p>
            <a:r>
              <a:rPr lang="ru-RU" sz="2600" dirty="0"/>
              <a:t>Соберите все прописанные правила</a:t>
            </a:r>
            <a:endParaRPr lang="en-US" sz="2600" dirty="0"/>
          </a:p>
          <a:p>
            <a:r>
              <a:rPr lang="ru-RU" sz="2600" dirty="0"/>
              <a:t>История отношений – постарайтесь припомнить/собрать какие-то «подарки-извинения», такие, как открытки, цветы, и т.д.</a:t>
            </a:r>
            <a:r>
              <a:rPr lang="en-US" sz="2600" dirty="0"/>
              <a:t> </a:t>
            </a:r>
          </a:p>
          <a:p>
            <a:r>
              <a:rPr lang="ru-RU" sz="2600" dirty="0"/>
              <a:t>Какими были </a:t>
            </a:r>
            <a:r>
              <a:rPr lang="ru-RU" sz="2600" dirty="0">
                <a:solidFill>
                  <a:srgbClr val="FFFF00"/>
                </a:solidFill>
              </a:rPr>
              <a:t>первый, последний </a:t>
            </a:r>
            <a:r>
              <a:rPr lang="ru-RU" sz="2600" dirty="0"/>
              <a:t>и</a:t>
            </a:r>
            <a:r>
              <a:rPr lang="en-US" sz="2600" dirty="0"/>
              <a:t> </a:t>
            </a:r>
            <a:r>
              <a:rPr lang="ru-RU" sz="2600" dirty="0">
                <a:solidFill>
                  <a:srgbClr val="FFFF00"/>
                </a:solidFill>
              </a:rPr>
              <a:t>самый памятный инцидент</a:t>
            </a:r>
            <a:r>
              <a:rPr lang="en-US" sz="2600" dirty="0"/>
              <a:t>??</a:t>
            </a:r>
          </a:p>
          <a:p>
            <a:r>
              <a:rPr lang="ru-RU" sz="2600" dirty="0"/>
              <a:t>Узнайте, заставляли ли жертву участвовать в половых актах против собственной воли</a:t>
            </a:r>
            <a:r>
              <a:rPr lang="en-US" sz="2600" dirty="0"/>
              <a:t>. </a:t>
            </a:r>
            <a:r>
              <a:rPr lang="ru-RU" sz="2600" dirty="0"/>
              <a:t>Звоните </a:t>
            </a:r>
            <a:r>
              <a:rPr lang="en-US" sz="2600" dirty="0"/>
              <a:t>VMC (408) 885-5000 for ?’s about SART.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6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699" y="70218"/>
            <a:ext cx="6746486" cy="6746486"/>
          </a:xfrm>
        </p:spPr>
      </p:pic>
    </p:spTree>
    <p:extLst>
      <p:ext uri="{BB962C8B-B14F-4D97-AF65-F5344CB8AC3E}">
        <p14:creationId xmlns:p14="http://schemas.microsoft.com/office/powerpoint/2010/main" val="67853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Ресурсы для жертвы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Защитное постановление в чрезвычайной ситуации</a:t>
            </a:r>
            <a:r>
              <a:rPr lang="en-US" sz="2800" dirty="0"/>
              <a:t>	</a:t>
            </a:r>
          </a:p>
          <a:p>
            <a:r>
              <a:rPr lang="ru-RU" sz="2800" dirty="0"/>
              <a:t>Защитник прав жертв домашнего насилия</a:t>
            </a:r>
            <a:r>
              <a:rPr lang="en-US" sz="2800" dirty="0"/>
              <a:t>	</a:t>
            </a:r>
          </a:p>
          <a:p>
            <a:r>
              <a:rPr lang="ru-RU" sz="2800" dirty="0"/>
              <a:t>Форма оценки летальности</a:t>
            </a:r>
            <a:endParaRPr lang="en-US" sz="2800" dirty="0"/>
          </a:p>
          <a:p>
            <a:r>
              <a:rPr lang="ru-RU" sz="2800" dirty="0"/>
              <a:t>Департамент социальных служб для семьи и детей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83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Сбор доказательств</a:t>
            </a:r>
            <a:r>
              <a:rPr lang="en-US" dirty="0"/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Выстраивание доказательной базы по делу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Доказательства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/>
              <a:t>Фотографии</a:t>
            </a:r>
            <a:r>
              <a:rPr lang="en-US" sz="2800" dirty="0"/>
              <a:t>: </a:t>
            </a:r>
            <a:r>
              <a:rPr lang="ru-RU" sz="2800" dirty="0"/>
              <a:t>место, жертва, подозреваемый, травмы, смс-</a:t>
            </a:r>
            <a:r>
              <a:rPr lang="ru-RU" sz="2800" dirty="0" err="1"/>
              <a:t>ки</a:t>
            </a:r>
            <a:r>
              <a:rPr lang="en-US" sz="2800" dirty="0"/>
              <a:t>.</a:t>
            </a:r>
          </a:p>
          <a:p>
            <a:r>
              <a:rPr lang="ru-RU" sz="2800" dirty="0"/>
              <a:t>Извинения: письма, открытки, подарки, и т.д.</a:t>
            </a:r>
            <a:r>
              <a:rPr lang="en-US" sz="2800" dirty="0"/>
              <a:t> </a:t>
            </a:r>
          </a:p>
          <a:p>
            <a:r>
              <a:rPr lang="ru-RU" sz="2800" dirty="0"/>
              <a:t>Одежда жертвы (возможно, порванная) со следами крови или биологических жидкостей</a:t>
            </a:r>
            <a:endParaRPr lang="en-US" sz="2800" dirty="0"/>
          </a:p>
          <a:p>
            <a:r>
              <a:rPr lang="ru-RU" sz="2800" dirty="0"/>
              <a:t>Любое использованное оружие</a:t>
            </a:r>
            <a:r>
              <a:rPr lang="en-US" sz="2800" dirty="0"/>
              <a:t>, </a:t>
            </a:r>
            <a:r>
              <a:rPr lang="ru-RU" sz="2800" dirty="0"/>
              <a:t>средства, ограничивающие движения </a:t>
            </a:r>
            <a:r>
              <a:rPr lang="en-US" sz="2800" dirty="0"/>
              <a:t> </a:t>
            </a:r>
          </a:p>
          <a:p>
            <a:r>
              <a:rPr lang="ru-RU" sz="2800" dirty="0"/>
              <a:t>Заявления</a:t>
            </a:r>
            <a:endParaRPr lang="en-US" sz="2800" dirty="0"/>
          </a:p>
          <a:p>
            <a:r>
              <a:rPr lang="ru-RU" sz="2800" dirty="0"/>
              <a:t>Видеонаблюдение</a:t>
            </a:r>
            <a:r>
              <a:rPr lang="en-US" sz="2800" dirty="0"/>
              <a:t> (</a:t>
            </a:r>
            <a:r>
              <a:rPr lang="ru-RU" sz="2800" dirty="0"/>
              <a:t>видеозапись с камеры в жилье, и </a:t>
            </a:r>
            <a:r>
              <a:rPr lang="ru-RU" sz="2800" dirty="0" err="1"/>
              <a:t>т.д</a:t>
            </a:r>
            <a:r>
              <a:rPr lang="en-US" sz="2800" dirty="0"/>
              <a:t>.)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9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Дальнейшее расследование</a:t>
            </a:r>
            <a:r>
              <a:rPr lang="en-US" dirty="0"/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/>
              <a:t>Следующий этап следственных действий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dirty="0"/>
              <a:t>Фотографии спустя </a:t>
            </a:r>
            <a:r>
              <a:rPr lang="en-US" sz="3200" dirty="0"/>
              <a:t>48 </a:t>
            </a:r>
            <a:r>
              <a:rPr lang="ru-RU" sz="3200" dirty="0"/>
              <a:t>часов для демонстрации изменений того, как выглядят травмы</a:t>
            </a:r>
            <a:r>
              <a:rPr lang="en-US" sz="3200" dirty="0"/>
              <a:t>. </a:t>
            </a:r>
          </a:p>
          <a:p>
            <a:r>
              <a:rPr lang="ru-RU" sz="3200" dirty="0"/>
              <a:t>Получение медицинских документов, если таковые имеются</a:t>
            </a:r>
            <a:r>
              <a:rPr lang="en-US" sz="3200" dirty="0"/>
              <a:t>.</a:t>
            </a:r>
          </a:p>
          <a:p>
            <a:r>
              <a:rPr lang="ru-RU" sz="3200" dirty="0"/>
              <a:t>Повторное собеседование с обеими сторонами. Опрос любых иных сторон, которые не были опрошены первоначально</a:t>
            </a:r>
            <a:r>
              <a:rPr lang="en-US" sz="3200" dirty="0"/>
              <a:t>. </a:t>
            </a:r>
          </a:p>
          <a:p>
            <a:r>
              <a:rPr lang="ru-RU" sz="3200" dirty="0"/>
              <a:t>Сбор физических доказательств</a:t>
            </a:r>
            <a:r>
              <a:rPr lang="en-US" sz="3200" dirty="0"/>
              <a:t>.  </a:t>
            </a:r>
          </a:p>
          <a:p>
            <a:r>
              <a:rPr lang="ru-RU" sz="3200" dirty="0"/>
              <a:t>Передаете дело в окружную прокуратуру</a:t>
            </a:r>
            <a:r>
              <a:rPr lang="en-US" sz="3200" dirty="0"/>
              <a:t>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38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Преимущества использования  фотографий, сделанных какое-то время спустя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009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Вопросы</a:t>
            </a:r>
            <a:r>
              <a:rPr lang="en-US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Shawn Flores #1993</a:t>
            </a:r>
          </a:p>
          <a:p>
            <a:r>
              <a:rPr lang="en-US" dirty="0"/>
              <a:t>shawn.flores@shf.sccgov.org</a:t>
            </a:r>
          </a:p>
        </p:txBody>
      </p:sp>
    </p:spTree>
    <p:extLst>
      <p:ext uri="{BB962C8B-B14F-4D97-AF65-F5344CB8AC3E}">
        <p14:creationId xmlns:p14="http://schemas.microsoft.com/office/powerpoint/2010/main" val="424545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Сержант Шон </a:t>
            </a:r>
            <a:r>
              <a:rPr lang="ru-RU" sz="4800" dirty="0" err="1"/>
              <a:t>Флорес</a:t>
            </a:r>
            <a:r>
              <a:rPr lang="en-US" sz="4800" dirty="0"/>
              <a:t> #1993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На службе в Управлении шерифа округа Санта-Клара, около 14 лет</a:t>
            </a:r>
            <a:endParaRPr lang="en-US" sz="1800" dirty="0"/>
          </a:p>
          <a:p>
            <a:r>
              <a:rPr lang="ru-RU" sz="1800" dirty="0"/>
              <a:t>Сержант – в течение трех лет</a:t>
            </a:r>
            <a:endParaRPr lang="en-US" sz="1800" dirty="0"/>
          </a:p>
          <a:p>
            <a:r>
              <a:rPr lang="en-US" sz="1800" dirty="0"/>
              <a:t>5 </a:t>
            </a:r>
            <a:r>
              <a:rPr lang="ru-RU" sz="1800" dirty="0"/>
              <a:t>лет в патрульной службе</a:t>
            </a:r>
            <a:r>
              <a:rPr lang="en-US" sz="1800" dirty="0"/>
              <a:t> (2 </a:t>
            </a:r>
            <a:r>
              <a:rPr lang="ru-RU" sz="1800" dirty="0"/>
              <a:t>года инструктором</a:t>
            </a:r>
            <a:r>
              <a:rPr lang="en-US" sz="1800" dirty="0"/>
              <a:t>)</a:t>
            </a:r>
          </a:p>
          <a:p>
            <a:r>
              <a:rPr lang="en-US" sz="1800" dirty="0"/>
              <a:t>5 </a:t>
            </a:r>
            <a:r>
              <a:rPr lang="ru-RU" sz="1800" dirty="0"/>
              <a:t>лет в следственном отделе</a:t>
            </a:r>
            <a:endParaRPr lang="en-US" sz="1800" dirty="0"/>
          </a:p>
          <a:p>
            <a:r>
              <a:rPr lang="en-US" sz="1800" dirty="0"/>
              <a:t>3 </a:t>
            </a:r>
            <a:r>
              <a:rPr lang="ru-RU" sz="1800" dirty="0"/>
              <a:t>года в отделе обеспечения безопасности в судах</a:t>
            </a:r>
            <a:endParaRPr lang="en-US" sz="1800" dirty="0"/>
          </a:p>
          <a:p>
            <a:r>
              <a:rPr lang="ru-RU" sz="1800" dirty="0"/>
              <a:t>В настоящий момент в штаб-квартире управления шерифа, подразделение домашнего насилия, ювенальных правонарушений, без вести пропавших лиц и преступлений против несовершеннолетних</a:t>
            </a:r>
            <a:r>
              <a:rPr lang="en-US" dirty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76" y="5162157"/>
            <a:ext cx="4075923" cy="126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9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/>
              <a:t>Задачи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Первоначальное расследование случаев домашнего насилия</a:t>
            </a:r>
            <a:endParaRPr lang="en-US" sz="3200" dirty="0"/>
          </a:p>
          <a:p>
            <a:r>
              <a:rPr lang="ru-RU" sz="3200" dirty="0"/>
              <a:t>Подготовка дела, сбор доказательств</a:t>
            </a:r>
            <a:endParaRPr lang="en-US" sz="3200" dirty="0"/>
          </a:p>
          <a:p>
            <a:r>
              <a:rPr lang="ru-RU" sz="3200" dirty="0"/>
              <a:t>Последующие расследования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317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Выезд на место правонарушения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Предварительное расследование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 прибытии на место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Определение местонахождения и состояния всех сторон</a:t>
            </a:r>
            <a:endParaRPr lang="en-US" dirty="0"/>
          </a:p>
          <a:p>
            <a:r>
              <a:rPr lang="ru-RU" dirty="0"/>
              <a:t>Установление наличия оружия (задействованного или просто имеющегося)</a:t>
            </a:r>
            <a:endParaRPr lang="en-US" dirty="0"/>
          </a:p>
          <a:p>
            <a:r>
              <a:rPr lang="ru-RU" dirty="0"/>
              <a:t>Оказание медицинской помощи</a:t>
            </a:r>
            <a:endParaRPr lang="en-US" dirty="0"/>
          </a:p>
          <a:p>
            <a:r>
              <a:rPr lang="ru-RU" dirty="0"/>
              <a:t>Разделить жертву, подозреваемого и свидетелей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Предварительное расследование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Опрашивать всех по-отдельности</a:t>
            </a:r>
            <a:r>
              <a:rPr lang="en-US" sz="2800" dirty="0"/>
              <a:t> (</a:t>
            </a:r>
            <a:r>
              <a:rPr lang="ru-RU" sz="2800" dirty="0"/>
              <a:t>цифровая запись на диктофон</a:t>
            </a:r>
            <a:r>
              <a:rPr lang="en-US" sz="2800" dirty="0"/>
              <a:t>)</a:t>
            </a:r>
            <a:r>
              <a:rPr lang="ru-RU" sz="2800" dirty="0"/>
              <a:t>, включая детей</a:t>
            </a:r>
            <a:r>
              <a:rPr lang="en-US" sz="2800" dirty="0"/>
              <a:t>.</a:t>
            </a:r>
            <a:endParaRPr lang="en-US" sz="2800" dirty="0">
              <a:solidFill>
                <a:srgbClr val="00B0F0"/>
              </a:solidFill>
            </a:endParaRPr>
          </a:p>
          <a:p>
            <a:r>
              <a:rPr lang="ru-RU" sz="2800" dirty="0"/>
              <a:t>Выяснить и у жертвы, и у подозреваемого испытывают ли они боль – даже если визуально ранения не очевидны</a:t>
            </a:r>
            <a:endParaRPr lang="en-US" sz="2800" dirty="0"/>
          </a:p>
          <a:p>
            <a:r>
              <a:rPr lang="ru-RU" sz="2800" dirty="0"/>
              <a:t>Объем документирования относительно жертвы и подозреваемого</a:t>
            </a:r>
            <a:endParaRPr lang="en-US" sz="2800" dirty="0"/>
          </a:p>
          <a:p>
            <a:r>
              <a:rPr lang="ru-RU" sz="2800" dirty="0"/>
              <a:t>Проверка на все, что следует исключить, включая огнестрельное оружие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Предварит. расследование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Вручите подозреваемому все охранные постановления, защищающие жертву, которые еще не были вручены</a:t>
            </a:r>
            <a:endParaRPr lang="en-US" sz="2800" dirty="0"/>
          </a:p>
          <a:p>
            <a:r>
              <a:rPr lang="ru-RU" sz="2800" dirty="0"/>
              <a:t>Документируйте местонахождение жертвы в следующие несколько дней</a:t>
            </a:r>
            <a:r>
              <a:rPr lang="en-US" sz="2800" dirty="0"/>
              <a:t>. </a:t>
            </a:r>
          </a:p>
          <a:p>
            <a:pPr lvl="1"/>
            <a:r>
              <a:rPr lang="ru-RU" dirty="0"/>
              <a:t>Установите имена, степень родства, № телефонов и адреса вторичных контактных лиц</a:t>
            </a:r>
            <a:endParaRPr lang="en-US" dirty="0"/>
          </a:p>
          <a:p>
            <a:r>
              <a:rPr lang="ru-RU" sz="2800" dirty="0"/>
              <a:t>Запросите у жертвы и подозреваемого данные о их </a:t>
            </a:r>
            <a:r>
              <a:rPr lang="ru-RU" sz="2800" dirty="0" err="1"/>
              <a:t>акаунтах</a:t>
            </a:r>
            <a:r>
              <a:rPr lang="ru-RU" sz="2800" dirty="0"/>
              <a:t> в </a:t>
            </a:r>
            <a:r>
              <a:rPr lang="ru-RU" sz="2800" dirty="0" err="1"/>
              <a:t>соцсетях</a:t>
            </a:r>
            <a:r>
              <a:rPr lang="ru-RU" sz="2800" dirty="0"/>
              <a:t>, включая  логины и пароли</a:t>
            </a:r>
            <a:r>
              <a:rPr lang="en-US" sz="2800" dirty="0"/>
              <a:t>. </a:t>
            </a:r>
          </a:p>
          <a:p>
            <a:r>
              <a:rPr lang="ru-RU" sz="2800" dirty="0"/>
              <a:t>Установите доминантного агрессора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8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Доминантный агрессор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/>
              <a:t>Страх</a:t>
            </a:r>
            <a:endParaRPr lang="en-US" sz="2400" dirty="0"/>
          </a:p>
          <a:p>
            <a:r>
              <a:rPr lang="ru-RU" sz="2400" dirty="0"/>
              <a:t>Эскалация уровня насилия</a:t>
            </a:r>
            <a:endParaRPr lang="en-US" sz="2400" dirty="0"/>
          </a:p>
          <a:p>
            <a:r>
              <a:rPr lang="ru-RU" sz="2400" dirty="0"/>
              <a:t>История насилия, матрица контроля</a:t>
            </a:r>
            <a:endParaRPr lang="en-US" sz="2400" dirty="0"/>
          </a:p>
          <a:p>
            <a:r>
              <a:rPr lang="ru-RU" sz="2400" dirty="0"/>
              <a:t>Доступ к и контроль над ресурсами</a:t>
            </a:r>
            <a:endParaRPr lang="en-US" sz="2400" dirty="0"/>
          </a:p>
          <a:p>
            <a:r>
              <a:rPr lang="ru-RU" sz="2400" dirty="0"/>
              <a:t>Несовместимые травмы</a:t>
            </a:r>
            <a:endParaRPr lang="en-US" sz="2400" dirty="0"/>
          </a:p>
          <a:p>
            <a:r>
              <a:rPr lang="ru-RU" sz="2400" dirty="0"/>
              <a:t>Обычно - агрессор</a:t>
            </a:r>
            <a:endParaRPr lang="en-US" sz="2400" dirty="0"/>
          </a:p>
          <a:p>
            <a:r>
              <a:rPr lang="ru-RU" sz="2400" dirty="0"/>
              <a:t>Раны, полученные при попытке защититься</a:t>
            </a:r>
          </a:p>
          <a:p>
            <a:r>
              <a:rPr lang="ru-RU" sz="2400" dirty="0"/>
              <a:t>Нарастание опасности</a:t>
            </a:r>
            <a:endParaRPr lang="en-US" sz="2400" dirty="0"/>
          </a:p>
          <a:p>
            <a:r>
              <a:rPr lang="ru-RU" sz="2400" dirty="0"/>
              <a:t>Различие в размере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86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Расследование. Продолжение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600" dirty="0"/>
              <a:t>Опросите родственников</a:t>
            </a:r>
            <a:r>
              <a:rPr lang="en-US" sz="2600" dirty="0"/>
              <a:t>/</a:t>
            </a:r>
            <a:r>
              <a:rPr lang="ru-RU" sz="2600" dirty="0"/>
              <a:t>родителей, свидетелей и перечислите их в отчете</a:t>
            </a:r>
            <a:endParaRPr lang="en-US" sz="2600" dirty="0"/>
          </a:p>
          <a:p>
            <a:pPr lvl="1"/>
            <a:r>
              <a:rPr lang="ru-RU" sz="2600" dirty="0"/>
              <a:t>Важно в случае, если жертва отзовет жалобу</a:t>
            </a:r>
            <a:endParaRPr lang="en-US" sz="2600" dirty="0"/>
          </a:p>
          <a:p>
            <a:r>
              <a:rPr lang="ru-RU" sz="2600" dirty="0"/>
              <a:t>Опросите в разрезе домашнего насилия</a:t>
            </a:r>
            <a:r>
              <a:rPr lang="en-US" sz="2600" dirty="0"/>
              <a:t> (</a:t>
            </a:r>
            <a:r>
              <a:rPr lang="ru-RU" sz="2600" dirty="0" err="1"/>
              <a:t>напр</a:t>
            </a:r>
            <a:r>
              <a:rPr lang="en-US" sz="2600" dirty="0"/>
              <a:t>.</a:t>
            </a:r>
            <a:r>
              <a:rPr lang="ru-RU" sz="2600" dirty="0"/>
              <a:t>, </a:t>
            </a:r>
            <a:r>
              <a:rPr lang="ru-RU" sz="2600" dirty="0" err="1"/>
              <a:t>продол-жительность</a:t>
            </a:r>
            <a:r>
              <a:rPr lang="ru-RU" sz="2600" dirty="0"/>
              <a:t> отношений, </a:t>
            </a:r>
            <a:r>
              <a:rPr lang="ru-RU" sz="2600" dirty="0" err="1"/>
              <a:t>домашн</a:t>
            </a:r>
            <a:r>
              <a:rPr lang="ru-RU" sz="2600" dirty="0"/>
              <a:t>. животные в дом</a:t>
            </a:r>
            <a:r>
              <a:rPr lang="en-US" sz="2600" dirty="0"/>
              <a:t>e</a:t>
            </a:r>
            <a:r>
              <a:rPr lang="ru-RU" sz="2600" dirty="0"/>
              <a:t>, и т.д.)</a:t>
            </a:r>
            <a:r>
              <a:rPr lang="en-US" sz="2600" dirty="0"/>
              <a:t> </a:t>
            </a:r>
          </a:p>
          <a:p>
            <a:r>
              <a:rPr lang="ru-RU" sz="2600" dirty="0"/>
              <a:t>Обратите внимание на то, как держат себя жертва и подозреваемый </a:t>
            </a:r>
            <a:r>
              <a:rPr lang="en-US" sz="2600" dirty="0"/>
              <a:t>(</a:t>
            </a:r>
            <a:r>
              <a:rPr lang="ru-RU" sz="2600" dirty="0"/>
              <a:t>напр.,</a:t>
            </a:r>
            <a:r>
              <a:rPr lang="en-US" sz="2600" dirty="0"/>
              <a:t> </a:t>
            </a:r>
            <a:r>
              <a:rPr lang="ru-RU" sz="2600" dirty="0"/>
              <a:t>кто-то плачет, кто-то настроен на драку</a:t>
            </a:r>
            <a:r>
              <a:rPr lang="en-US" sz="2600" dirty="0"/>
              <a:t>)</a:t>
            </a:r>
          </a:p>
          <a:p>
            <a:r>
              <a:rPr lang="ru-RU" sz="2600" dirty="0"/>
              <a:t>Пусть жертва подпишет форму, позволяющую ознакомиться с медицинской историей</a:t>
            </a:r>
            <a:endParaRPr lang="en-US" sz="2600" dirty="0"/>
          </a:p>
          <a:p>
            <a:pPr lvl="1"/>
            <a:r>
              <a:rPr lang="ru-RU" sz="2600" dirty="0"/>
              <a:t>Прослушайте заявления, сделанные медицинским службам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brushed metal presentation (widescreen).potx" id="{C4E52658-42BB-4751-AD45-DBF99E6546BE}" vid="{DAEF9E1A-844D-45D9-BB7C-945DFF722FA1}"/>
    </a:ext>
  </a:extLst>
</a:theme>
</file>

<file path=ppt/theme/theme2.xml><?xml version="1.0" encoding="utf-8"?>
<a:theme xmlns:a="http://schemas.openxmlformats.org/drawingml/2006/main" name="tf03030981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brushed metal presentation (widescreen).potx" id="{C4E52658-42BB-4751-AD45-DBF99E6546BE}" vid="{DAEF9E1A-844D-45D9-BB7C-945DFF722FA1}"/>
    </a:ext>
  </a:extLst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 Template</Template>
  <TotalTime>418</TotalTime>
  <Words>623</Words>
  <Application>Microsoft Office PowerPoint</Application>
  <PresentationFormat>Широкоэкранный</PresentationFormat>
  <Paragraphs>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Brushed Metal 16x9</vt:lpstr>
      <vt:lpstr>tf03030981</vt:lpstr>
      <vt:lpstr>Домашнее насилие</vt:lpstr>
      <vt:lpstr>Сержант Шон Флорес #1993</vt:lpstr>
      <vt:lpstr>Задачи</vt:lpstr>
      <vt:lpstr>Выезд на место правонарушения</vt:lpstr>
      <vt:lpstr>По прибытии на место</vt:lpstr>
      <vt:lpstr>Предварительное расследование</vt:lpstr>
      <vt:lpstr>Предварит. расследование</vt:lpstr>
      <vt:lpstr>Доминантный агрессор</vt:lpstr>
      <vt:lpstr>Расследование. Продолжение</vt:lpstr>
      <vt:lpstr>Опрос жертвы</vt:lpstr>
      <vt:lpstr>Презентация PowerPoint</vt:lpstr>
      <vt:lpstr>Ресурсы для жертвы</vt:lpstr>
      <vt:lpstr>Сбор доказательств </vt:lpstr>
      <vt:lpstr>Доказательства</vt:lpstr>
      <vt:lpstr>Дальнейшее расследование </vt:lpstr>
      <vt:lpstr>Следующий этап следственных действий</vt:lpstr>
      <vt:lpstr>Преимущества использования  фотографий, сделанных какое-то время спустя</vt:lpstr>
      <vt:lpstr>Вопросы?</vt:lpstr>
    </vt:vector>
  </TitlesOfParts>
  <Company>County of Santa Clara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Domestic Violence</dc:title>
  <dc:creator>Flores, Shawn</dc:creator>
  <cp:lastModifiedBy>Софья Русова</cp:lastModifiedBy>
  <cp:revision>30</cp:revision>
  <dcterms:created xsi:type="dcterms:W3CDTF">2020-09-21T16:00:19Z</dcterms:created>
  <dcterms:modified xsi:type="dcterms:W3CDTF">2020-09-29T10:47:52Z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